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31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8/3/2024</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dirty="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61908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94187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45470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06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840622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58675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284720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4078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166380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601781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9062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8A87A34-81AB-432B-8DAE-1953F412C126}" type="datetimeFigureOut">
              <a:rPr lang="en-US" dirty="0"/>
              <a:pPr/>
              <a:t>8/3/2024</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464794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8/3/2024</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15986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46300"/>
            <a:ext cx="14630400" cy="8229600"/>
          </a:xfrm>
          <a:prstGeom prst="rect">
            <a:avLst/>
          </a:prstGeom>
          <a:solidFill>
            <a:srgbClr val="464342"/>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23150"/>
            <a:ext cx="5486400" cy="8229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1" descr="preencoded.png"/>
          <p:cNvPicPr>
            <a:picLocks noChangeAspect="1"/>
          </p:cNvPicPr>
          <p:nvPr/>
        </p:nvPicPr>
        <p:blipFill>
          <a:blip r:embed="rId4"/>
          <a:stretch>
            <a:fillRect/>
          </a:stretch>
        </p:blipFill>
        <p:spPr>
          <a:xfrm>
            <a:off x="192863" y="2609374"/>
            <a:ext cx="5085193" cy="3144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 2"/>
          <p:cNvSpPr/>
          <p:nvPr/>
        </p:nvSpPr>
        <p:spPr>
          <a:xfrm>
            <a:off x="6547902" y="2330411"/>
            <a:ext cx="7415927" cy="2129314"/>
          </a:xfrm>
          <a:prstGeom prst="rect">
            <a:avLst/>
          </a:prstGeom>
          <a:noFill/>
          <a:ln/>
        </p:spPr>
        <p:txBody>
          <a:bodyPr wrap="square" rtlCol="0" anchor="t"/>
          <a:lstStyle/>
          <a:p>
            <a:pPr marL="0" indent="0">
              <a:lnSpc>
                <a:spcPts val="8384"/>
              </a:lnSpc>
              <a:buNone/>
            </a:pPr>
            <a:r>
              <a:rPr lang="en-US" sz="3600" dirty="0">
                <a:solidFill>
                  <a:schemeClr val="accent5">
                    <a:lumMod val="20000"/>
                    <a:lumOff val="80000"/>
                  </a:schemeClr>
                </a:solidFill>
                <a:latin typeface="Imprint MT Shadow" panose="04020605060303030202" pitchFamily="82" charset="0"/>
                <a:ea typeface="Gelasio" pitchFamily="34" charset="-122"/>
                <a:cs typeface="Gelasio" pitchFamily="34" charset="-120"/>
              </a:rPr>
              <a:t>Introduction to Plastic Control</a:t>
            </a:r>
            <a:endParaRPr lang="en-US" sz="3600" dirty="0">
              <a:solidFill>
                <a:schemeClr val="accent5">
                  <a:lumMod val="20000"/>
                  <a:lumOff val="80000"/>
                </a:schemeClr>
              </a:solidFill>
              <a:latin typeface="Imprint MT Shadow" panose="04020605060303030202" pitchFamily="82" charset="0"/>
            </a:endParaRPr>
          </a:p>
        </p:txBody>
      </p:sp>
      <p:sp>
        <p:nvSpPr>
          <p:cNvPr id="7" name="Text 3"/>
          <p:cNvSpPr/>
          <p:nvPr/>
        </p:nvSpPr>
        <p:spPr>
          <a:xfrm>
            <a:off x="6350437" y="4219694"/>
            <a:ext cx="7415927" cy="1580198"/>
          </a:xfrm>
          <a:prstGeom prst="rect">
            <a:avLst/>
          </a:prstGeom>
          <a:noFill/>
          <a:ln/>
        </p:spPr>
        <p:txBody>
          <a:bodyPr wrap="square" rtlCol="0" anchor="t"/>
          <a:lstStyle/>
          <a:p>
            <a:pPr marL="0" indent="0">
              <a:lnSpc>
                <a:spcPts val="3110"/>
              </a:lnSpc>
              <a:buNone/>
            </a:pPr>
            <a:r>
              <a:rPr lang="en-US" sz="2000" dirty="0">
                <a:solidFill>
                  <a:srgbClr val="C9C2C0"/>
                </a:solidFill>
                <a:latin typeface="Gelasio" pitchFamily="34" charset="0"/>
                <a:ea typeface="Gelasio" pitchFamily="34" charset="-122"/>
                <a:cs typeface="Gelasio" pitchFamily="34" charset="-120"/>
              </a:rPr>
              <a:t> Plastic pollution is one of the most pressing environmental issues of our time. This presentation will explore the global challenge of plastic waste, effective strategies for plastic reduction, and innovative solutions for a more sustainable future.</a:t>
            </a:r>
            <a:endParaRPr lang="en-US" sz="2000" dirty="0"/>
          </a:p>
        </p:txBody>
      </p:sp>
      <p:sp>
        <p:nvSpPr>
          <p:cNvPr id="8" name="Shape 4"/>
          <p:cNvSpPr/>
          <p:nvPr/>
        </p:nvSpPr>
        <p:spPr>
          <a:xfrm>
            <a:off x="6350437" y="6096000"/>
            <a:ext cx="394930" cy="394930"/>
          </a:xfrm>
          <a:prstGeom prst="roundRect">
            <a:avLst>
              <a:gd name="adj" fmla="val 23151155"/>
            </a:avLst>
          </a:prstGeom>
          <a:noFill/>
          <a:ln w="7620">
            <a:solidFill>
              <a:srgbClr val="FFFFFF"/>
            </a:solidFill>
            <a:prstDash val="solid"/>
          </a:ln>
        </p:spPr>
      </p:sp>
      <p:sp>
        <p:nvSpPr>
          <p:cNvPr id="10" name="Text 5"/>
          <p:cNvSpPr/>
          <p:nvPr/>
        </p:nvSpPr>
        <p:spPr>
          <a:xfrm>
            <a:off x="11044476" y="7449145"/>
            <a:ext cx="5045393" cy="431959"/>
          </a:xfrm>
          <a:prstGeom prst="rect">
            <a:avLst/>
          </a:prstGeom>
          <a:noFill/>
          <a:ln/>
        </p:spPr>
        <p:txBody>
          <a:bodyPr wrap="none" rtlCol="0" anchor="t"/>
          <a:lstStyle/>
          <a:p>
            <a:pPr marL="0" indent="0" algn="l">
              <a:lnSpc>
                <a:spcPts val="3402"/>
              </a:lnSpc>
              <a:buNone/>
            </a:pPr>
            <a:r>
              <a:rPr lang="en-US" sz="2430" b="1" dirty="0">
                <a:solidFill>
                  <a:srgbClr val="C9C2C0"/>
                </a:solidFill>
                <a:latin typeface="Gelasio" pitchFamily="34" charset="0"/>
                <a:ea typeface="Gelasio" pitchFamily="34" charset="-122"/>
                <a:cs typeface="Gelasio" pitchFamily="34" charset="-120"/>
              </a:rPr>
              <a:t>by P. Pradhyumna Reddy</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2024"/>
            <a:ext cx="14630400" cy="8231624"/>
          </a:xfrm>
          <a:prstGeom prst="rect">
            <a:avLst/>
          </a:prstGeom>
          <a:solidFill>
            <a:srgbClr val="464342"/>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11875" y="-2024"/>
            <a:ext cx="5486400" cy="8231624"/>
          </a:xfrm>
          <a:prstGeom prst="rect">
            <a:avLst/>
          </a:prstGeom>
        </p:spPr>
      </p:pic>
      <p:pic>
        <p:nvPicPr>
          <p:cNvPr id="5" name="Image 1" descr="preencoded.png"/>
          <p:cNvPicPr>
            <a:picLocks noChangeAspect="1"/>
          </p:cNvPicPr>
          <p:nvPr/>
        </p:nvPicPr>
        <p:blipFill>
          <a:blip r:embed="rId4"/>
          <a:stretch>
            <a:fillRect/>
          </a:stretch>
        </p:blipFill>
        <p:spPr>
          <a:xfrm>
            <a:off x="217076" y="2183862"/>
            <a:ext cx="5075998" cy="3384000"/>
          </a:xfrm>
          <a:prstGeom prst="rect">
            <a:avLst/>
          </a:prstGeom>
          <a:ln>
            <a:noFill/>
          </a:ln>
          <a:effectLst>
            <a:outerShdw blurRad="292100" dist="139700" dir="2700000" algn="tl" rotWithShape="0">
              <a:srgbClr val="333333">
                <a:alpha val="65000"/>
              </a:srgbClr>
            </a:outerShdw>
          </a:effectLst>
        </p:spPr>
      </p:pic>
      <p:sp>
        <p:nvSpPr>
          <p:cNvPr id="6" name="Text 2"/>
          <p:cNvSpPr/>
          <p:nvPr/>
        </p:nvSpPr>
        <p:spPr>
          <a:xfrm>
            <a:off x="6279952" y="623411"/>
            <a:ext cx="7556897" cy="1417082"/>
          </a:xfrm>
          <a:prstGeom prst="rect">
            <a:avLst/>
          </a:prstGeom>
          <a:noFill/>
          <a:ln/>
        </p:spPr>
        <p:txBody>
          <a:bodyPr wrap="square" rtlCol="0" anchor="t"/>
          <a:lstStyle/>
          <a:p>
            <a:pPr marL="0" indent="0">
              <a:lnSpc>
                <a:spcPts val="5579"/>
              </a:lnSpc>
              <a:buNone/>
            </a:pPr>
            <a:r>
              <a:rPr lang="en-US" sz="3600" dirty="0">
                <a:solidFill>
                  <a:schemeClr val="accent5">
                    <a:lumMod val="20000"/>
                    <a:lumOff val="80000"/>
                  </a:schemeClr>
                </a:solidFill>
                <a:latin typeface="Imprint MT Shadow" panose="04020605060303030202" pitchFamily="82" charset="0"/>
                <a:ea typeface="Gelasio" pitchFamily="34" charset="-122"/>
                <a:cs typeface="Gelasio" pitchFamily="34" charset="-120"/>
              </a:rPr>
              <a:t>Plastic Pollution: The Global Challenge</a:t>
            </a:r>
            <a:endParaRPr lang="en-US" sz="3600" dirty="0">
              <a:solidFill>
                <a:schemeClr val="accent5">
                  <a:lumMod val="20000"/>
                  <a:lumOff val="80000"/>
                </a:schemeClr>
              </a:solidFill>
              <a:latin typeface="Imprint MT Shadow" panose="04020605060303030202" pitchFamily="82" charset="0"/>
            </a:endParaRPr>
          </a:p>
        </p:txBody>
      </p:sp>
      <p:sp>
        <p:nvSpPr>
          <p:cNvPr id="7" name="Shape 3"/>
          <p:cNvSpPr/>
          <p:nvPr/>
        </p:nvSpPr>
        <p:spPr>
          <a:xfrm>
            <a:off x="6279952" y="2635568"/>
            <a:ext cx="510064" cy="510064"/>
          </a:xfrm>
          <a:prstGeom prst="roundRect">
            <a:avLst>
              <a:gd name="adj" fmla="val 6668"/>
            </a:avLst>
          </a:prstGeom>
          <a:solidFill>
            <a:srgbClr val="373433"/>
          </a:solidFill>
          <a:ln/>
        </p:spPr>
      </p:sp>
      <p:sp>
        <p:nvSpPr>
          <p:cNvPr id="8" name="Text 4"/>
          <p:cNvSpPr/>
          <p:nvPr/>
        </p:nvSpPr>
        <p:spPr>
          <a:xfrm>
            <a:off x="6461879" y="2720578"/>
            <a:ext cx="146209" cy="340043"/>
          </a:xfrm>
          <a:prstGeom prst="rect">
            <a:avLst/>
          </a:prstGeom>
          <a:noFill/>
          <a:ln/>
        </p:spPr>
        <p:txBody>
          <a:bodyPr wrap="none" rtlCol="0" anchor="t"/>
          <a:lstStyle/>
          <a:p>
            <a:pPr marL="0" indent="0" algn="ctr">
              <a:lnSpc>
                <a:spcPts val="2678"/>
              </a:lnSpc>
              <a:buNone/>
            </a:pPr>
            <a:r>
              <a:rPr lang="en-US" sz="2678" dirty="0">
                <a:solidFill>
                  <a:srgbClr val="C9C2C0"/>
                </a:solidFill>
                <a:latin typeface="Gelasio" pitchFamily="34" charset="0"/>
                <a:ea typeface="Gelasio" pitchFamily="34" charset="-122"/>
                <a:cs typeface="Gelasio" pitchFamily="34" charset="-120"/>
              </a:rPr>
              <a:t>1</a:t>
            </a:r>
            <a:endParaRPr lang="en-US" sz="2678" dirty="0"/>
          </a:p>
        </p:txBody>
      </p:sp>
      <p:sp>
        <p:nvSpPr>
          <p:cNvPr id="9" name="Text 5"/>
          <p:cNvSpPr/>
          <p:nvPr/>
        </p:nvSpPr>
        <p:spPr>
          <a:xfrm>
            <a:off x="7016710" y="2635568"/>
            <a:ext cx="2834164" cy="354211"/>
          </a:xfrm>
          <a:prstGeom prst="rect">
            <a:avLst/>
          </a:prstGeom>
          <a:noFill/>
          <a:ln/>
        </p:spPr>
        <p:txBody>
          <a:bodyPr wrap="none" rtlCol="0" anchor="t"/>
          <a:lstStyle/>
          <a:p>
            <a:pPr marL="0" indent="0">
              <a:lnSpc>
                <a:spcPts val="2790"/>
              </a:lnSpc>
              <a:buNone/>
            </a:pPr>
            <a:r>
              <a:rPr lang="en-US" sz="2232" dirty="0">
                <a:solidFill>
                  <a:schemeClr val="tx2">
                    <a:lumMod val="20000"/>
                    <a:lumOff val="80000"/>
                  </a:schemeClr>
                </a:solidFill>
                <a:latin typeface="Gelasio" pitchFamily="34" charset="0"/>
                <a:ea typeface="Gelasio" pitchFamily="34" charset="-122"/>
                <a:cs typeface="Gelasio" pitchFamily="34" charset="-120"/>
              </a:rPr>
              <a:t>Ubiquity of Plastic</a:t>
            </a:r>
            <a:endParaRPr lang="en-US" sz="2232" dirty="0">
              <a:solidFill>
                <a:schemeClr val="tx2">
                  <a:lumMod val="20000"/>
                  <a:lumOff val="80000"/>
                </a:schemeClr>
              </a:solidFill>
            </a:endParaRPr>
          </a:p>
        </p:txBody>
      </p:sp>
      <p:sp>
        <p:nvSpPr>
          <p:cNvPr id="10" name="Text 6"/>
          <p:cNvSpPr/>
          <p:nvPr/>
        </p:nvSpPr>
        <p:spPr>
          <a:xfrm>
            <a:off x="7016710" y="3125748"/>
            <a:ext cx="6820138" cy="725329"/>
          </a:xfrm>
          <a:prstGeom prst="rect">
            <a:avLst/>
          </a:prstGeom>
          <a:noFill/>
          <a:ln/>
        </p:spPr>
        <p:txBody>
          <a:bodyPr wrap="square" rtlCol="0" anchor="t"/>
          <a:lstStyle/>
          <a:p>
            <a:pPr marL="0" indent="0">
              <a:lnSpc>
                <a:spcPts val="2856"/>
              </a:lnSpc>
              <a:buNone/>
            </a:pPr>
            <a:r>
              <a:rPr lang="en-US" sz="1785" dirty="0">
                <a:solidFill>
                  <a:srgbClr val="C9C2C0"/>
                </a:solidFill>
                <a:latin typeface="Gelasio" pitchFamily="34" charset="0"/>
                <a:ea typeface="Gelasio" pitchFamily="34" charset="-122"/>
                <a:cs typeface="Gelasio" pitchFamily="34" charset="-120"/>
              </a:rPr>
              <a:t>Plastic has become an integral part of our daily lives, found in packaging, consumer goods, and even clothing.</a:t>
            </a:r>
            <a:endParaRPr lang="en-US" sz="1785" dirty="0"/>
          </a:p>
        </p:txBody>
      </p:sp>
      <p:sp>
        <p:nvSpPr>
          <p:cNvPr id="11" name="Shape 7"/>
          <p:cNvSpPr/>
          <p:nvPr/>
        </p:nvSpPr>
        <p:spPr>
          <a:xfrm>
            <a:off x="6279952" y="4332803"/>
            <a:ext cx="510064" cy="510064"/>
          </a:xfrm>
          <a:prstGeom prst="roundRect">
            <a:avLst>
              <a:gd name="adj" fmla="val 6668"/>
            </a:avLst>
          </a:prstGeom>
          <a:solidFill>
            <a:srgbClr val="373433"/>
          </a:solidFill>
          <a:ln/>
        </p:spPr>
      </p:sp>
      <p:sp>
        <p:nvSpPr>
          <p:cNvPr id="12" name="Text 8"/>
          <p:cNvSpPr/>
          <p:nvPr/>
        </p:nvSpPr>
        <p:spPr>
          <a:xfrm>
            <a:off x="6439972" y="4417814"/>
            <a:ext cx="190024" cy="340043"/>
          </a:xfrm>
          <a:prstGeom prst="rect">
            <a:avLst/>
          </a:prstGeom>
          <a:noFill/>
          <a:ln/>
        </p:spPr>
        <p:txBody>
          <a:bodyPr wrap="none" rtlCol="0" anchor="t"/>
          <a:lstStyle/>
          <a:p>
            <a:pPr marL="0" indent="0" algn="ctr">
              <a:lnSpc>
                <a:spcPts val="2678"/>
              </a:lnSpc>
              <a:buNone/>
            </a:pPr>
            <a:r>
              <a:rPr lang="en-US" sz="2678" dirty="0">
                <a:solidFill>
                  <a:srgbClr val="C9C2C0"/>
                </a:solidFill>
                <a:latin typeface="Gelasio" pitchFamily="34" charset="0"/>
                <a:ea typeface="Gelasio" pitchFamily="34" charset="-122"/>
                <a:cs typeface="Gelasio" pitchFamily="34" charset="-120"/>
              </a:rPr>
              <a:t>2</a:t>
            </a:r>
            <a:endParaRPr lang="en-US" sz="2678" dirty="0"/>
          </a:p>
        </p:txBody>
      </p:sp>
      <p:sp>
        <p:nvSpPr>
          <p:cNvPr id="13" name="Text 9"/>
          <p:cNvSpPr/>
          <p:nvPr/>
        </p:nvSpPr>
        <p:spPr>
          <a:xfrm>
            <a:off x="7016710" y="4332803"/>
            <a:ext cx="2834164" cy="354211"/>
          </a:xfrm>
          <a:prstGeom prst="rect">
            <a:avLst/>
          </a:prstGeom>
          <a:noFill/>
          <a:ln/>
        </p:spPr>
        <p:txBody>
          <a:bodyPr wrap="none" rtlCol="0" anchor="t"/>
          <a:lstStyle/>
          <a:p>
            <a:pPr marL="0" indent="0">
              <a:lnSpc>
                <a:spcPts val="2790"/>
              </a:lnSpc>
              <a:buNone/>
            </a:pPr>
            <a:r>
              <a:rPr lang="en-US" sz="2232" dirty="0">
                <a:solidFill>
                  <a:schemeClr val="tx2">
                    <a:lumMod val="20000"/>
                    <a:lumOff val="80000"/>
                  </a:schemeClr>
                </a:solidFill>
                <a:latin typeface="Gelasio" pitchFamily="34" charset="0"/>
                <a:ea typeface="Gelasio" pitchFamily="34" charset="-122"/>
                <a:cs typeface="Gelasio" pitchFamily="34" charset="-120"/>
              </a:rPr>
              <a:t>Waste Accumulation</a:t>
            </a:r>
            <a:endParaRPr lang="en-US" sz="2232" dirty="0">
              <a:solidFill>
                <a:schemeClr val="tx2">
                  <a:lumMod val="20000"/>
                  <a:lumOff val="80000"/>
                </a:schemeClr>
              </a:solidFill>
            </a:endParaRPr>
          </a:p>
        </p:txBody>
      </p:sp>
      <p:sp>
        <p:nvSpPr>
          <p:cNvPr id="14" name="Text 10"/>
          <p:cNvSpPr/>
          <p:nvPr/>
        </p:nvSpPr>
        <p:spPr>
          <a:xfrm>
            <a:off x="7016710" y="4822984"/>
            <a:ext cx="6820138" cy="1087993"/>
          </a:xfrm>
          <a:prstGeom prst="rect">
            <a:avLst/>
          </a:prstGeom>
          <a:noFill/>
          <a:ln/>
        </p:spPr>
        <p:txBody>
          <a:bodyPr wrap="square" rtlCol="0" anchor="t"/>
          <a:lstStyle/>
          <a:p>
            <a:pPr marL="0" indent="0">
              <a:lnSpc>
                <a:spcPts val="2856"/>
              </a:lnSpc>
              <a:buNone/>
            </a:pPr>
            <a:r>
              <a:rPr lang="en-US" sz="1785" dirty="0">
                <a:solidFill>
                  <a:srgbClr val="C9C2C0"/>
                </a:solidFill>
                <a:latin typeface="Gelasio" pitchFamily="34" charset="0"/>
                <a:ea typeface="Gelasio" pitchFamily="34" charset="-122"/>
                <a:cs typeface="Gelasio" pitchFamily="34" charset="-120"/>
              </a:rPr>
              <a:t>Billions of tons of plastic waste end up in landfills, oceans, and the environment each year, causing devastating harm to ecosystems and wildlife.</a:t>
            </a:r>
            <a:endParaRPr lang="en-US" sz="1785" dirty="0"/>
          </a:p>
        </p:txBody>
      </p:sp>
      <p:sp>
        <p:nvSpPr>
          <p:cNvPr id="15" name="Shape 11"/>
          <p:cNvSpPr/>
          <p:nvPr/>
        </p:nvSpPr>
        <p:spPr>
          <a:xfrm>
            <a:off x="6279952" y="6392704"/>
            <a:ext cx="510064" cy="510064"/>
          </a:xfrm>
          <a:prstGeom prst="roundRect">
            <a:avLst>
              <a:gd name="adj" fmla="val 6668"/>
            </a:avLst>
          </a:prstGeom>
          <a:solidFill>
            <a:srgbClr val="373433"/>
          </a:solidFill>
          <a:ln/>
        </p:spPr>
      </p:sp>
      <p:sp>
        <p:nvSpPr>
          <p:cNvPr id="16" name="Text 12"/>
          <p:cNvSpPr/>
          <p:nvPr/>
        </p:nvSpPr>
        <p:spPr>
          <a:xfrm>
            <a:off x="6441162" y="6477714"/>
            <a:ext cx="187643" cy="340043"/>
          </a:xfrm>
          <a:prstGeom prst="rect">
            <a:avLst/>
          </a:prstGeom>
          <a:noFill/>
          <a:ln/>
        </p:spPr>
        <p:txBody>
          <a:bodyPr wrap="none" rtlCol="0" anchor="t"/>
          <a:lstStyle/>
          <a:p>
            <a:pPr marL="0" indent="0" algn="ctr">
              <a:lnSpc>
                <a:spcPts val="2678"/>
              </a:lnSpc>
              <a:buNone/>
            </a:pPr>
            <a:r>
              <a:rPr lang="en-US" sz="2678" dirty="0">
                <a:solidFill>
                  <a:srgbClr val="C9C2C0"/>
                </a:solidFill>
                <a:latin typeface="Gelasio" pitchFamily="34" charset="0"/>
                <a:ea typeface="Gelasio" pitchFamily="34" charset="-122"/>
                <a:cs typeface="Gelasio" pitchFamily="34" charset="-120"/>
              </a:rPr>
              <a:t>3</a:t>
            </a:r>
            <a:endParaRPr lang="en-US" sz="2678" dirty="0"/>
          </a:p>
        </p:txBody>
      </p:sp>
      <p:sp>
        <p:nvSpPr>
          <p:cNvPr id="17" name="Text 13"/>
          <p:cNvSpPr/>
          <p:nvPr/>
        </p:nvSpPr>
        <p:spPr>
          <a:xfrm>
            <a:off x="7016710" y="6392704"/>
            <a:ext cx="2847856" cy="354211"/>
          </a:xfrm>
          <a:prstGeom prst="rect">
            <a:avLst/>
          </a:prstGeom>
          <a:noFill/>
          <a:ln/>
        </p:spPr>
        <p:txBody>
          <a:bodyPr wrap="none" rtlCol="0" anchor="t"/>
          <a:lstStyle/>
          <a:p>
            <a:pPr marL="0" indent="0">
              <a:lnSpc>
                <a:spcPts val="2790"/>
              </a:lnSpc>
              <a:buNone/>
            </a:pPr>
            <a:r>
              <a:rPr lang="en-US" sz="2232" dirty="0">
                <a:solidFill>
                  <a:schemeClr val="tx2">
                    <a:lumMod val="20000"/>
                    <a:lumOff val="80000"/>
                  </a:schemeClr>
                </a:solidFill>
                <a:latin typeface="Gelasio" pitchFamily="34" charset="0"/>
                <a:ea typeface="Gelasio" pitchFamily="34" charset="-122"/>
                <a:cs typeface="Gelasio" pitchFamily="34" charset="-120"/>
              </a:rPr>
              <a:t>Environmental Impact</a:t>
            </a:r>
            <a:endParaRPr lang="en-US" sz="2232" dirty="0">
              <a:solidFill>
                <a:schemeClr val="tx2">
                  <a:lumMod val="20000"/>
                  <a:lumOff val="80000"/>
                </a:schemeClr>
              </a:solidFill>
            </a:endParaRPr>
          </a:p>
        </p:txBody>
      </p:sp>
      <p:sp>
        <p:nvSpPr>
          <p:cNvPr id="18" name="Text 14"/>
          <p:cNvSpPr/>
          <p:nvPr/>
        </p:nvSpPr>
        <p:spPr>
          <a:xfrm>
            <a:off x="7016710" y="6882884"/>
            <a:ext cx="6820138" cy="725329"/>
          </a:xfrm>
          <a:prstGeom prst="rect">
            <a:avLst/>
          </a:prstGeom>
          <a:noFill/>
          <a:ln/>
        </p:spPr>
        <p:txBody>
          <a:bodyPr wrap="square" rtlCol="0" anchor="t"/>
          <a:lstStyle/>
          <a:p>
            <a:pPr marL="0" indent="0">
              <a:lnSpc>
                <a:spcPts val="2856"/>
              </a:lnSpc>
              <a:buNone/>
            </a:pPr>
            <a:r>
              <a:rPr lang="en-US" sz="1785" dirty="0">
                <a:solidFill>
                  <a:srgbClr val="C9C2C0"/>
                </a:solidFill>
                <a:latin typeface="Gelasio" pitchFamily="34" charset="0"/>
                <a:ea typeface="Gelasio" pitchFamily="34" charset="-122"/>
                <a:cs typeface="Gelasio" pitchFamily="34" charset="-120"/>
              </a:rPr>
              <a:t>Plastic pollution contaminates soil, water, and air, threatening biodiversity, food chains, and human health.</a:t>
            </a:r>
            <a:endParaRPr lang="en-US" sz="178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11575"/>
            <a:ext cx="14630400" cy="8229600"/>
          </a:xfrm>
          <a:prstGeom prst="rect">
            <a:avLst/>
          </a:prstGeom>
          <a:solidFill>
            <a:srgbClr val="464342"/>
          </a:solidFill>
          <a:ln/>
        </p:spPr>
        <p:txBody>
          <a:bodyPr/>
          <a:lstStyle/>
          <a:p>
            <a:endParaRPr lang="en-IN" dirty="0"/>
          </a:p>
        </p:txBody>
      </p:sp>
      <p:sp>
        <p:nvSpPr>
          <p:cNvPr id="4" name="Text 2"/>
          <p:cNvSpPr/>
          <p:nvPr/>
        </p:nvSpPr>
        <p:spPr>
          <a:xfrm>
            <a:off x="864037" y="2203013"/>
            <a:ext cx="10281880" cy="771525"/>
          </a:xfrm>
          <a:prstGeom prst="rect">
            <a:avLst/>
          </a:prstGeom>
          <a:noFill/>
          <a:ln/>
        </p:spPr>
        <p:txBody>
          <a:bodyPr wrap="none" rtlCol="0" anchor="t"/>
          <a:lstStyle/>
          <a:p>
            <a:pPr marL="0" indent="0">
              <a:lnSpc>
                <a:spcPts val="6075"/>
              </a:lnSpc>
              <a:buNone/>
            </a:pPr>
            <a:r>
              <a:rPr lang="en-US" sz="4860" dirty="0">
                <a:solidFill>
                  <a:schemeClr val="accent6">
                    <a:lumMod val="20000"/>
                    <a:lumOff val="80000"/>
                  </a:schemeClr>
                </a:solidFill>
                <a:latin typeface="Gelasio" pitchFamily="34" charset="0"/>
                <a:ea typeface="Gelasio" pitchFamily="34" charset="-122"/>
                <a:cs typeface="Gelasio" pitchFamily="34" charset="-120"/>
              </a:rPr>
              <a:t>Understanding Plastic Waste Streams</a:t>
            </a:r>
            <a:endParaRPr lang="en-US" sz="4860" dirty="0">
              <a:solidFill>
                <a:schemeClr val="accent6">
                  <a:lumMod val="20000"/>
                  <a:lumOff val="80000"/>
                </a:schemeClr>
              </a:solidFill>
            </a:endParaRPr>
          </a:p>
        </p:txBody>
      </p:sp>
      <p:sp>
        <p:nvSpPr>
          <p:cNvPr id="5" name="Text 3"/>
          <p:cNvSpPr/>
          <p:nvPr/>
        </p:nvSpPr>
        <p:spPr>
          <a:xfrm>
            <a:off x="864037" y="3591639"/>
            <a:ext cx="3086100" cy="413743"/>
          </a:xfrm>
          <a:prstGeom prst="rect">
            <a:avLst/>
          </a:prstGeom>
          <a:noFill/>
          <a:ln/>
        </p:spPr>
        <p:txBody>
          <a:bodyPr wrap="none" rtlCol="0" anchor="t"/>
          <a:lstStyle/>
          <a:p>
            <a:pPr marL="0" indent="0">
              <a:lnSpc>
                <a:spcPts val="3038"/>
              </a:lnSpc>
              <a:buNone/>
            </a:pPr>
            <a:r>
              <a:rPr lang="en-US" sz="2430" dirty="0">
                <a:solidFill>
                  <a:schemeClr val="tx2">
                    <a:lumMod val="20000"/>
                    <a:lumOff val="80000"/>
                  </a:schemeClr>
                </a:solidFill>
                <a:latin typeface="Gelasio" pitchFamily="34" charset="0"/>
                <a:ea typeface="Gelasio" pitchFamily="34" charset="-122"/>
                <a:cs typeface="Gelasio" pitchFamily="34" charset="-120"/>
              </a:rPr>
              <a:t> Single use plastics</a:t>
            </a:r>
            <a:endParaRPr lang="en-US" sz="2430" dirty="0">
              <a:solidFill>
                <a:schemeClr val="tx2">
                  <a:lumMod val="20000"/>
                  <a:lumOff val="80000"/>
                </a:schemeClr>
              </a:solidFill>
            </a:endParaRPr>
          </a:p>
        </p:txBody>
      </p:sp>
      <p:sp>
        <p:nvSpPr>
          <p:cNvPr id="6" name="Text 4"/>
          <p:cNvSpPr/>
          <p:nvPr/>
        </p:nvSpPr>
        <p:spPr>
          <a:xfrm>
            <a:off x="864037" y="4224218"/>
            <a:ext cx="3898821" cy="1185148"/>
          </a:xfrm>
          <a:prstGeom prst="rect">
            <a:avLst/>
          </a:prstGeom>
          <a:noFill/>
          <a:ln/>
        </p:spPr>
        <p:txBody>
          <a:bodyPr wrap="square" rtlCol="0" anchor="t"/>
          <a:lstStyle/>
          <a:p>
            <a:pPr marL="0" indent="0">
              <a:lnSpc>
                <a:spcPts val="3110"/>
              </a:lnSpc>
              <a:buNone/>
            </a:pPr>
            <a:r>
              <a:rPr lang="en-US" sz="1944" dirty="0">
                <a:solidFill>
                  <a:srgbClr val="C9C2C0"/>
                </a:solidFill>
                <a:latin typeface="Gelasio" pitchFamily="34" charset="0"/>
                <a:ea typeface="Gelasio" pitchFamily="34" charset="-122"/>
                <a:cs typeface="Gelasio" pitchFamily="34" charset="-120"/>
              </a:rPr>
              <a:t>Disposable items like plastic bags, straws, and utensils make up a significant portion of plastic waste.</a:t>
            </a:r>
            <a:endParaRPr lang="en-US" sz="1944" dirty="0"/>
          </a:p>
        </p:txBody>
      </p:sp>
      <p:sp>
        <p:nvSpPr>
          <p:cNvPr id="7" name="Text 5"/>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dirty="0">
                <a:solidFill>
                  <a:schemeClr val="tx2">
                    <a:lumMod val="20000"/>
                    <a:lumOff val="80000"/>
                  </a:schemeClr>
                </a:solidFill>
                <a:latin typeface="Gelasio" pitchFamily="34" charset="0"/>
                <a:ea typeface="Gelasio" pitchFamily="34" charset="-122"/>
                <a:cs typeface="Gelasio" pitchFamily="34" charset="-120"/>
              </a:rPr>
              <a:t>Packaging Waste</a:t>
            </a:r>
            <a:endParaRPr lang="en-US" sz="2430" dirty="0">
              <a:solidFill>
                <a:schemeClr val="tx2">
                  <a:lumMod val="20000"/>
                  <a:lumOff val="80000"/>
                </a:schemeClr>
              </a:solidFill>
            </a:endParaRPr>
          </a:p>
        </p:txBody>
      </p:sp>
      <p:sp>
        <p:nvSpPr>
          <p:cNvPr id="8" name="Text 6"/>
          <p:cNvSpPr/>
          <p:nvPr/>
        </p:nvSpPr>
        <p:spPr>
          <a:xfrm>
            <a:off x="5372695" y="4224218"/>
            <a:ext cx="3898821" cy="1185148"/>
          </a:xfrm>
          <a:prstGeom prst="rect">
            <a:avLst/>
          </a:prstGeom>
          <a:noFill/>
          <a:ln/>
        </p:spPr>
        <p:txBody>
          <a:bodyPr wrap="square" rtlCol="0" anchor="t"/>
          <a:lstStyle/>
          <a:p>
            <a:pPr marL="0" indent="0">
              <a:lnSpc>
                <a:spcPts val="3110"/>
              </a:lnSpc>
              <a:buNone/>
            </a:pPr>
            <a:r>
              <a:rPr lang="en-US" sz="1944" dirty="0">
                <a:solidFill>
                  <a:srgbClr val="C9C2C0"/>
                </a:solidFill>
                <a:latin typeface="Gelasio" pitchFamily="34" charset="0"/>
                <a:ea typeface="Gelasio" pitchFamily="34" charset="-122"/>
                <a:cs typeface="Gelasio" pitchFamily="34" charset="-120"/>
              </a:rPr>
              <a:t>Plastic packaging, such as bottles, containers, and wraps, account for a large volume of plastic waste.</a:t>
            </a:r>
            <a:endParaRPr lang="en-US" sz="1944" dirty="0"/>
          </a:p>
        </p:txBody>
      </p:sp>
      <p:sp>
        <p:nvSpPr>
          <p:cNvPr id="9" name="Text 7"/>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dirty="0">
                <a:solidFill>
                  <a:schemeClr val="tx2">
                    <a:lumMod val="20000"/>
                    <a:lumOff val="80000"/>
                  </a:schemeClr>
                </a:solidFill>
                <a:latin typeface="Gelasio" pitchFamily="34" charset="0"/>
                <a:ea typeface="Gelasio" pitchFamily="34" charset="-122"/>
                <a:cs typeface="Gelasio" pitchFamily="34" charset="-120"/>
              </a:rPr>
              <a:t>Microplastics</a:t>
            </a:r>
            <a:endParaRPr lang="en-US" sz="2430" dirty="0">
              <a:solidFill>
                <a:schemeClr val="tx2">
                  <a:lumMod val="20000"/>
                  <a:lumOff val="80000"/>
                </a:schemeClr>
              </a:solidFill>
            </a:endParaRPr>
          </a:p>
        </p:txBody>
      </p:sp>
      <p:sp>
        <p:nvSpPr>
          <p:cNvPr id="10" name="Text 8"/>
          <p:cNvSpPr/>
          <p:nvPr/>
        </p:nvSpPr>
        <p:spPr>
          <a:xfrm>
            <a:off x="9881354" y="4224218"/>
            <a:ext cx="3898821" cy="1580198"/>
          </a:xfrm>
          <a:prstGeom prst="rect">
            <a:avLst/>
          </a:prstGeom>
          <a:noFill/>
          <a:ln/>
        </p:spPr>
        <p:txBody>
          <a:bodyPr wrap="square" rtlCol="0" anchor="t"/>
          <a:lstStyle/>
          <a:p>
            <a:pPr marL="0" indent="0">
              <a:lnSpc>
                <a:spcPts val="3110"/>
              </a:lnSpc>
              <a:buNone/>
            </a:pPr>
            <a:r>
              <a:rPr lang="en-US" sz="1944" dirty="0">
                <a:solidFill>
                  <a:srgbClr val="C9C2C0"/>
                </a:solidFill>
                <a:latin typeface="Gelasio" pitchFamily="34" charset="0"/>
                <a:ea typeface="Gelasio" pitchFamily="34" charset="-122"/>
                <a:cs typeface="Gelasio" pitchFamily="34" charset="-120"/>
              </a:rPr>
              <a:t>Tiny plastic fragments from the breakdown of larger items are increasingly found in the environment and food chain.</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0" y="0"/>
            <a:ext cx="14630400" cy="2474357"/>
          </a:xfrm>
          <a:prstGeom prst="rect">
            <a:avLst/>
          </a:prstGeom>
        </p:spPr>
      </p:pic>
      <p:sp>
        <p:nvSpPr>
          <p:cNvPr id="5" name="Text 2"/>
          <p:cNvSpPr/>
          <p:nvPr/>
        </p:nvSpPr>
        <p:spPr>
          <a:xfrm>
            <a:off x="1908691" y="3019663"/>
            <a:ext cx="6850737" cy="618530"/>
          </a:xfrm>
          <a:prstGeom prst="rect">
            <a:avLst/>
          </a:prstGeom>
          <a:noFill/>
          <a:ln/>
        </p:spPr>
        <p:txBody>
          <a:bodyPr wrap="none" rtlCol="0" anchor="t"/>
          <a:lstStyle/>
          <a:p>
            <a:pPr marL="0" indent="0">
              <a:lnSpc>
                <a:spcPts val="4871"/>
              </a:lnSpc>
              <a:buNone/>
            </a:pPr>
            <a:r>
              <a:rPr lang="en-US" sz="3897" dirty="0">
                <a:solidFill>
                  <a:schemeClr val="accent6">
                    <a:lumMod val="20000"/>
                    <a:lumOff val="80000"/>
                  </a:schemeClr>
                </a:solidFill>
                <a:latin typeface="Gelasio" pitchFamily="34" charset="0"/>
                <a:ea typeface="Gelasio" pitchFamily="34" charset="-122"/>
                <a:cs typeface="Gelasio" pitchFamily="34" charset="-120"/>
              </a:rPr>
              <a:t>Strategies for Plastic Reduction</a:t>
            </a:r>
            <a:endParaRPr lang="en-US" sz="3897" dirty="0">
              <a:solidFill>
                <a:schemeClr val="accent6">
                  <a:lumMod val="20000"/>
                  <a:lumOff val="80000"/>
                </a:schemeClr>
              </a:solidFill>
            </a:endParaRPr>
          </a:p>
        </p:txBody>
      </p:sp>
      <p:sp>
        <p:nvSpPr>
          <p:cNvPr id="6" name="Shape 3"/>
          <p:cNvSpPr/>
          <p:nvPr/>
        </p:nvSpPr>
        <p:spPr>
          <a:xfrm>
            <a:off x="7303770" y="3935016"/>
            <a:ext cx="22860" cy="3749278"/>
          </a:xfrm>
          <a:prstGeom prst="roundRect">
            <a:avLst>
              <a:gd name="adj" fmla="val 129889"/>
            </a:avLst>
          </a:prstGeom>
          <a:solidFill>
            <a:srgbClr val="504D4C"/>
          </a:solidFill>
          <a:ln/>
        </p:spPr>
      </p:sp>
      <p:sp>
        <p:nvSpPr>
          <p:cNvPr id="7" name="Shape 4"/>
          <p:cNvSpPr/>
          <p:nvPr/>
        </p:nvSpPr>
        <p:spPr>
          <a:xfrm>
            <a:off x="6422588" y="4368879"/>
            <a:ext cx="692825" cy="22860"/>
          </a:xfrm>
          <a:prstGeom prst="roundRect">
            <a:avLst>
              <a:gd name="adj" fmla="val 129889"/>
            </a:avLst>
          </a:prstGeom>
          <a:solidFill>
            <a:srgbClr val="504D4C"/>
          </a:solidFill>
          <a:ln/>
        </p:spPr>
      </p:sp>
      <p:sp>
        <p:nvSpPr>
          <p:cNvPr id="8" name="Shape 5"/>
          <p:cNvSpPr/>
          <p:nvPr/>
        </p:nvSpPr>
        <p:spPr>
          <a:xfrm>
            <a:off x="7092553" y="4157663"/>
            <a:ext cx="445294" cy="445294"/>
          </a:xfrm>
          <a:prstGeom prst="roundRect">
            <a:avLst>
              <a:gd name="adj" fmla="val 6668"/>
            </a:avLst>
          </a:prstGeom>
          <a:solidFill>
            <a:srgbClr val="373433"/>
          </a:solidFill>
          <a:ln/>
        </p:spPr>
      </p:sp>
      <p:sp>
        <p:nvSpPr>
          <p:cNvPr id="9" name="Text 6"/>
          <p:cNvSpPr/>
          <p:nvPr/>
        </p:nvSpPr>
        <p:spPr>
          <a:xfrm>
            <a:off x="7251383" y="4231838"/>
            <a:ext cx="127635" cy="296942"/>
          </a:xfrm>
          <a:prstGeom prst="rect">
            <a:avLst/>
          </a:prstGeom>
          <a:noFill/>
          <a:ln/>
        </p:spPr>
        <p:txBody>
          <a:bodyPr wrap="none" rtlCol="0" anchor="t"/>
          <a:lstStyle/>
          <a:p>
            <a:pPr marL="0" indent="0" algn="ctr">
              <a:lnSpc>
                <a:spcPts val="2338"/>
              </a:lnSpc>
              <a:buNone/>
            </a:pPr>
            <a:r>
              <a:rPr lang="en-US" sz="2338" dirty="0">
                <a:solidFill>
                  <a:srgbClr val="C9C2C0"/>
                </a:solidFill>
                <a:latin typeface="Gelasio" pitchFamily="34" charset="0"/>
                <a:ea typeface="Gelasio" pitchFamily="34" charset="-122"/>
                <a:cs typeface="Gelasio" pitchFamily="34" charset="-120"/>
              </a:rPr>
              <a:t>1</a:t>
            </a:r>
            <a:endParaRPr lang="en-US" sz="2338" dirty="0"/>
          </a:p>
        </p:txBody>
      </p:sp>
      <p:sp>
        <p:nvSpPr>
          <p:cNvPr id="10" name="Text 7"/>
          <p:cNvSpPr/>
          <p:nvPr/>
        </p:nvSpPr>
        <p:spPr>
          <a:xfrm>
            <a:off x="3752136" y="4132898"/>
            <a:ext cx="2474357" cy="309205"/>
          </a:xfrm>
          <a:prstGeom prst="rect">
            <a:avLst/>
          </a:prstGeom>
          <a:noFill/>
          <a:ln/>
        </p:spPr>
        <p:txBody>
          <a:bodyPr wrap="none" rtlCol="0" anchor="t"/>
          <a:lstStyle/>
          <a:p>
            <a:pPr marL="0" indent="0" algn="r">
              <a:lnSpc>
                <a:spcPts val="2435"/>
              </a:lnSpc>
              <a:buNone/>
            </a:pPr>
            <a:r>
              <a:rPr lang="en-US" sz="1948" dirty="0">
                <a:solidFill>
                  <a:schemeClr val="tx2">
                    <a:lumMod val="20000"/>
                    <a:lumOff val="80000"/>
                  </a:schemeClr>
                </a:solidFill>
                <a:latin typeface="Gelasio" pitchFamily="34" charset="0"/>
                <a:ea typeface="Gelasio" pitchFamily="34" charset="-122"/>
                <a:cs typeface="Gelasio" pitchFamily="34" charset="-120"/>
              </a:rPr>
              <a:t>Reduce</a:t>
            </a:r>
            <a:endParaRPr lang="en-US" sz="1948" dirty="0">
              <a:solidFill>
                <a:schemeClr val="tx2">
                  <a:lumMod val="20000"/>
                  <a:lumOff val="80000"/>
                </a:schemeClr>
              </a:solidFill>
            </a:endParaRPr>
          </a:p>
        </p:txBody>
      </p:sp>
      <p:sp>
        <p:nvSpPr>
          <p:cNvPr id="11" name="Text 8"/>
          <p:cNvSpPr/>
          <p:nvPr/>
        </p:nvSpPr>
        <p:spPr>
          <a:xfrm>
            <a:off x="1908691" y="4560808"/>
            <a:ext cx="4317802" cy="633413"/>
          </a:xfrm>
          <a:prstGeom prst="rect">
            <a:avLst/>
          </a:prstGeom>
          <a:noFill/>
          <a:ln/>
        </p:spPr>
        <p:txBody>
          <a:bodyPr wrap="square" rtlCol="0" anchor="t"/>
          <a:lstStyle/>
          <a:p>
            <a:pPr marL="0" indent="0" algn="r">
              <a:lnSpc>
                <a:spcPts val="2494"/>
              </a:lnSpc>
              <a:buNone/>
            </a:pPr>
            <a:r>
              <a:rPr lang="en-US" sz="1559" dirty="0">
                <a:solidFill>
                  <a:srgbClr val="C9C2C0"/>
                </a:solidFill>
                <a:latin typeface="Gelasio" pitchFamily="34" charset="0"/>
                <a:ea typeface="Gelasio" pitchFamily="34" charset="-122"/>
                <a:cs typeface="Gelasio" pitchFamily="34" charset="-120"/>
              </a:rPr>
              <a:t>Minimizing the use of single-use plastics and adopting reusable alternatives.</a:t>
            </a:r>
            <a:endParaRPr lang="en-US" sz="1559" dirty="0"/>
          </a:p>
        </p:txBody>
      </p:sp>
      <p:sp>
        <p:nvSpPr>
          <p:cNvPr id="12" name="Shape 9"/>
          <p:cNvSpPr/>
          <p:nvPr/>
        </p:nvSpPr>
        <p:spPr>
          <a:xfrm>
            <a:off x="7514987" y="5358527"/>
            <a:ext cx="692825" cy="22860"/>
          </a:xfrm>
          <a:prstGeom prst="roundRect">
            <a:avLst>
              <a:gd name="adj" fmla="val 129889"/>
            </a:avLst>
          </a:prstGeom>
          <a:solidFill>
            <a:srgbClr val="504D4C"/>
          </a:solidFill>
          <a:ln/>
        </p:spPr>
      </p:sp>
      <p:sp>
        <p:nvSpPr>
          <p:cNvPr id="13" name="Shape 10"/>
          <p:cNvSpPr/>
          <p:nvPr/>
        </p:nvSpPr>
        <p:spPr>
          <a:xfrm>
            <a:off x="7092553" y="5147310"/>
            <a:ext cx="445294" cy="445294"/>
          </a:xfrm>
          <a:prstGeom prst="roundRect">
            <a:avLst>
              <a:gd name="adj" fmla="val 6668"/>
            </a:avLst>
          </a:prstGeom>
          <a:solidFill>
            <a:srgbClr val="373433"/>
          </a:solidFill>
          <a:ln/>
        </p:spPr>
      </p:sp>
      <p:sp>
        <p:nvSpPr>
          <p:cNvPr id="14" name="Text 11"/>
          <p:cNvSpPr/>
          <p:nvPr/>
        </p:nvSpPr>
        <p:spPr>
          <a:xfrm>
            <a:off x="7232213" y="5221486"/>
            <a:ext cx="165854" cy="296942"/>
          </a:xfrm>
          <a:prstGeom prst="rect">
            <a:avLst/>
          </a:prstGeom>
          <a:noFill/>
          <a:ln/>
        </p:spPr>
        <p:txBody>
          <a:bodyPr wrap="none" rtlCol="0" anchor="t"/>
          <a:lstStyle/>
          <a:p>
            <a:pPr marL="0" indent="0" algn="ctr">
              <a:lnSpc>
                <a:spcPts val="2338"/>
              </a:lnSpc>
              <a:buNone/>
            </a:pPr>
            <a:r>
              <a:rPr lang="en-US" sz="2338" dirty="0">
                <a:solidFill>
                  <a:srgbClr val="C9C2C0"/>
                </a:solidFill>
                <a:latin typeface="Gelasio" pitchFamily="34" charset="0"/>
                <a:ea typeface="Gelasio" pitchFamily="34" charset="-122"/>
                <a:cs typeface="Gelasio" pitchFamily="34" charset="-120"/>
              </a:rPr>
              <a:t>2</a:t>
            </a:r>
            <a:endParaRPr lang="en-US" sz="2338" dirty="0"/>
          </a:p>
        </p:txBody>
      </p:sp>
      <p:sp>
        <p:nvSpPr>
          <p:cNvPr id="15" name="Text 12"/>
          <p:cNvSpPr/>
          <p:nvPr/>
        </p:nvSpPr>
        <p:spPr>
          <a:xfrm>
            <a:off x="8403908" y="5122545"/>
            <a:ext cx="2474357" cy="309205"/>
          </a:xfrm>
          <a:prstGeom prst="rect">
            <a:avLst/>
          </a:prstGeom>
          <a:noFill/>
          <a:ln/>
        </p:spPr>
        <p:txBody>
          <a:bodyPr wrap="none" rtlCol="0" anchor="t"/>
          <a:lstStyle/>
          <a:p>
            <a:pPr marL="0" indent="0" algn="l">
              <a:lnSpc>
                <a:spcPts val="2435"/>
              </a:lnSpc>
              <a:buNone/>
            </a:pPr>
            <a:r>
              <a:rPr lang="en-US" sz="1948" dirty="0">
                <a:solidFill>
                  <a:schemeClr val="tx2">
                    <a:lumMod val="20000"/>
                    <a:lumOff val="80000"/>
                  </a:schemeClr>
                </a:solidFill>
                <a:latin typeface="Gelasio" pitchFamily="34" charset="0"/>
                <a:ea typeface="Gelasio" pitchFamily="34" charset="-122"/>
                <a:cs typeface="Gelasio" pitchFamily="34" charset="-120"/>
              </a:rPr>
              <a:t>Reuse</a:t>
            </a:r>
            <a:endParaRPr lang="en-US" sz="1948" dirty="0">
              <a:solidFill>
                <a:schemeClr val="tx2">
                  <a:lumMod val="20000"/>
                  <a:lumOff val="80000"/>
                </a:schemeClr>
              </a:solidFill>
            </a:endParaRPr>
          </a:p>
        </p:txBody>
      </p:sp>
      <p:sp>
        <p:nvSpPr>
          <p:cNvPr id="16" name="Text 13"/>
          <p:cNvSpPr/>
          <p:nvPr/>
        </p:nvSpPr>
        <p:spPr>
          <a:xfrm>
            <a:off x="8403908" y="5550456"/>
            <a:ext cx="4317802" cy="950119"/>
          </a:xfrm>
          <a:prstGeom prst="rect">
            <a:avLst/>
          </a:prstGeom>
          <a:noFill/>
          <a:ln/>
        </p:spPr>
        <p:txBody>
          <a:bodyPr wrap="square" rtlCol="0" anchor="t"/>
          <a:lstStyle/>
          <a:p>
            <a:pPr marL="0" indent="0" algn="l">
              <a:lnSpc>
                <a:spcPts val="2494"/>
              </a:lnSpc>
              <a:buNone/>
            </a:pPr>
            <a:r>
              <a:rPr lang="en-US" sz="1559" dirty="0">
                <a:solidFill>
                  <a:srgbClr val="C9C2C0"/>
                </a:solidFill>
                <a:latin typeface="Gelasio" pitchFamily="34" charset="0"/>
                <a:ea typeface="Gelasio" pitchFamily="34" charset="-122"/>
                <a:cs typeface="Gelasio" pitchFamily="34" charset="-120"/>
              </a:rPr>
              <a:t>Repurposing and extending the lifespan of plastic products through innovative design and consumer behavior.</a:t>
            </a:r>
            <a:endParaRPr lang="en-US" sz="1559" dirty="0"/>
          </a:p>
        </p:txBody>
      </p:sp>
      <p:sp>
        <p:nvSpPr>
          <p:cNvPr id="17" name="Shape 14"/>
          <p:cNvSpPr/>
          <p:nvPr/>
        </p:nvSpPr>
        <p:spPr>
          <a:xfrm>
            <a:off x="6422588" y="6344364"/>
            <a:ext cx="692825" cy="22860"/>
          </a:xfrm>
          <a:prstGeom prst="roundRect">
            <a:avLst>
              <a:gd name="adj" fmla="val 129889"/>
            </a:avLst>
          </a:prstGeom>
          <a:solidFill>
            <a:srgbClr val="504D4C"/>
          </a:solidFill>
          <a:ln/>
        </p:spPr>
      </p:sp>
      <p:sp>
        <p:nvSpPr>
          <p:cNvPr id="18" name="Shape 15"/>
          <p:cNvSpPr/>
          <p:nvPr/>
        </p:nvSpPr>
        <p:spPr>
          <a:xfrm>
            <a:off x="7092553" y="6133148"/>
            <a:ext cx="445294" cy="445294"/>
          </a:xfrm>
          <a:prstGeom prst="roundRect">
            <a:avLst>
              <a:gd name="adj" fmla="val 6668"/>
            </a:avLst>
          </a:prstGeom>
          <a:solidFill>
            <a:srgbClr val="373433"/>
          </a:solidFill>
          <a:ln/>
        </p:spPr>
      </p:sp>
      <p:sp>
        <p:nvSpPr>
          <p:cNvPr id="19" name="Text 16"/>
          <p:cNvSpPr/>
          <p:nvPr/>
        </p:nvSpPr>
        <p:spPr>
          <a:xfrm>
            <a:off x="7233285" y="6207323"/>
            <a:ext cx="163830" cy="296942"/>
          </a:xfrm>
          <a:prstGeom prst="rect">
            <a:avLst/>
          </a:prstGeom>
          <a:noFill/>
          <a:ln/>
        </p:spPr>
        <p:txBody>
          <a:bodyPr wrap="none" rtlCol="0" anchor="t"/>
          <a:lstStyle/>
          <a:p>
            <a:pPr marL="0" indent="0" algn="ctr">
              <a:lnSpc>
                <a:spcPts val="2338"/>
              </a:lnSpc>
              <a:buNone/>
            </a:pPr>
            <a:r>
              <a:rPr lang="en-US" sz="2338" dirty="0">
                <a:solidFill>
                  <a:srgbClr val="C9C2C0"/>
                </a:solidFill>
                <a:latin typeface="Gelasio" pitchFamily="34" charset="0"/>
                <a:ea typeface="Gelasio" pitchFamily="34" charset="-122"/>
                <a:cs typeface="Gelasio" pitchFamily="34" charset="-120"/>
              </a:rPr>
              <a:t>3</a:t>
            </a:r>
            <a:endParaRPr lang="en-US" sz="2338" dirty="0"/>
          </a:p>
        </p:txBody>
      </p:sp>
      <p:sp>
        <p:nvSpPr>
          <p:cNvPr id="20" name="Text 17"/>
          <p:cNvSpPr/>
          <p:nvPr/>
        </p:nvSpPr>
        <p:spPr>
          <a:xfrm>
            <a:off x="3752136" y="6108383"/>
            <a:ext cx="2474357" cy="309205"/>
          </a:xfrm>
          <a:prstGeom prst="rect">
            <a:avLst/>
          </a:prstGeom>
          <a:noFill/>
          <a:ln/>
        </p:spPr>
        <p:txBody>
          <a:bodyPr wrap="none" rtlCol="0" anchor="t"/>
          <a:lstStyle/>
          <a:p>
            <a:pPr marL="0" indent="0" algn="r">
              <a:lnSpc>
                <a:spcPts val="2435"/>
              </a:lnSpc>
              <a:buNone/>
            </a:pPr>
            <a:r>
              <a:rPr lang="en-US" sz="1948" dirty="0">
                <a:solidFill>
                  <a:schemeClr val="tx2">
                    <a:lumMod val="20000"/>
                    <a:lumOff val="80000"/>
                  </a:schemeClr>
                </a:solidFill>
                <a:latin typeface="Gelasio" pitchFamily="34" charset="0"/>
                <a:ea typeface="Gelasio" pitchFamily="34" charset="-122"/>
                <a:cs typeface="Gelasio" pitchFamily="34" charset="-120"/>
              </a:rPr>
              <a:t>Recycle</a:t>
            </a:r>
            <a:endParaRPr lang="en-US" sz="1948" dirty="0">
              <a:solidFill>
                <a:schemeClr val="tx2">
                  <a:lumMod val="20000"/>
                  <a:lumOff val="80000"/>
                </a:schemeClr>
              </a:solidFill>
            </a:endParaRPr>
          </a:p>
        </p:txBody>
      </p:sp>
      <p:sp>
        <p:nvSpPr>
          <p:cNvPr id="21" name="Text 18"/>
          <p:cNvSpPr/>
          <p:nvPr/>
        </p:nvSpPr>
        <p:spPr>
          <a:xfrm>
            <a:off x="1908691" y="6536293"/>
            <a:ext cx="4317802" cy="950119"/>
          </a:xfrm>
          <a:prstGeom prst="rect">
            <a:avLst/>
          </a:prstGeom>
          <a:noFill/>
          <a:ln/>
        </p:spPr>
        <p:txBody>
          <a:bodyPr wrap="square" rtlCol="0" anchor="t"/>
          <a:lstStyle/>
          <a:p>
            <a:pPr marL="0" indent="0" algn="r">
              <a:lnSpc>
                <a:spcPts val="2494"/>
              </a:lnSpc>
              <a:buNone/>
            </a:pPr>
            <a:r>
              <a:rPr lang="en-US" sz="1559" dirty="0">
                <a:solidFill>
                  <a:srgbClr val="C9C2C0"/>
                </a:solidFill>
                <a:latin typeface="Gelasio" pitchFamily="34" charset="0"/>
                <a:ea typeface="Gelasio" pitchFamily="34" charset="-122"/>
                <a:cs typeface="Gelasio" pitchFamily="34" charset="-120"/>
              </a:rPr>
              <a:t>Improving recycling infrastructure and encouraging consumers to properly dispose of plastic waste.</a:t>
            </a:r>
            <a:endParaRPr lang="en-US" sz="155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1029"/>
          </a:xfrm>
          <a:prstGeom prst="rect">
            <a:avLst/>
          </a:prstGeom>
          <a:solidFill>
            <a:srgbClr val="46434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575679"/>
          </a:xfrm>
          <a:prstGeom prst="rect">
            <a:avLst/>
          </a:prstGeom>
        </p:spPr>
      </p:pic>
      <p:sp>
        <p:nvSpPr>
          <p:cNvPr id="5" name="Text 2"/>
          <p:cNvSpPr/>
          <p:nvPr/>
        </p:nvSpPr>
        <p:spPr>
          <a:xfrm>
            <a:off x="1687235" y="3142298"/>
            <a:ext cx="9510593" cy="643890"/>
          </a:xfrm>
          <a:prstGeom prst="rect">
            <a:avLst/>
          </a:prstGeom>
          <a:noFill/>
          <a:ln/>
        </p:spPr>
        <p:txBody>
          <a:bodyPr wrap="none" rtlCol="0" anchor="t"/>
          <a:lstStyle/>
          <a:p>
            <a:pPr marL="0" indent="0">
              <a:lnSpc>
                <a:spcPts val="5070"/>
              </a:lnSpc>
              <a:buNone/>
            </a:pPr>
            <a:r>
              <a:rPr lang="en-US" sz="4056" dirty="0">
                <a:solidFill>
                  <a:srgbClr val="D8B6A4"/>
                </a:solidFill>
                <a:latin typeface="Gelasio" pitchFamily="34" charset="0"/>
                <a:ea typeface="Gelasio" pitchFamily="34" charset="-122"/>
                <a:cs typeface="Gelasio" pitchFamily="34" charset="-120"/>
              </a:rPr>
              <a:t>Innovative Recycling and Reuse Solutions</a:t>
            </a:r>
            <a:endParaRPr lang="en-US" sz="4056" dirty="0"/>
          </a:p>
        </p:txBody>
      </p:sp>
      <p:sp>
        <p:nvSpPr>
          <p:cNvPr id="6" name="Shape 3"/>
          <p:cNvSpPr/>
          <p:nvPr/>
        </p:nvSpPr>
        <p:spPr>
          <a:xfrm>
            <a:off x="1687235" y="4095274"/>
            <a:ext cx="5524976" cy="1846421"/>
          </a:xfrm>
          <a:prstGeom prst="roundRect">
            <a:avLst>
              <a:gd name="adj" fmla="val 1674"/>
            </a:avLst>
          </a:prstGeom>
          <a:solidFill>
            <a:srgbClr val="373433"/>
          </a:solidFill>
          <a:ln/>
        </p:spPr>
      </p:sp>
      <p:sp>
        <p:nvSpPr>
          <p:cNvPr id="7" name="Text 4"/>
          <p:cNvSpPr/>
          <p:nvPr/>
        </p:nvSpPr>
        <p:spPr>
          <a:xfrm>
            <a:off x="1893213" y="4301252"/>
            <a:ext cx="2575679" cy="321826"/>
          </a:xfrm>
          <a:prstGeom prst="rect">
            <a:avLst/>
          </a:prstGeom>
          <a:noFill/>
          <a:ln/>
        </p:spPr>
        <p:txBody>
          <a:bodyPr wrap="none" rtlCol="0" anchor="t"/>
          <a:lstStyle/>
          <a:p>
            <a:pPr marL="0" indent="0">
              <a:lnSpc>
                <a:spcPts val="2535"/>
              </a:lnSpc>
              <a:buNone/>
            </a:pPr>
            <a:r>
              <a:rPr lang="en-US" sz="2028" dirty="0">
                <a:solidFill>
                  <a:schemeClr val="bg1">
                    <a:lumMod val="85000"/>
                  </a:schemeClr>
                </a:solidFill>
                <a:latin typeface="Gelasio" pitchFamily="34" charset="0"/>
                <a:ea typeface="Gelasio" pitchFamily="34" charset="-122"/>
                <a:cs typeface="Gelasio" pitchFamily="34" charset="-120"/>
              </a:rPr>
              <a:t>Advanced Recycling</a:t>
            </a:r>
            <a:endParaRPr lang="en-US" sz="2028" dirty="0">
              <a:solidFill>
                <a:schemeClr val="bg1">
                  <a:lumMod val="85000"/>
                </a:schemeClr>
              </a:solidFill>
            </a:endParaRPr>
          </a:p>
        </p:txBody>
      </p:sp>
      <p:sp>
        <p:nvSpPr>
          <p:cNvPr id="8" name="Text 5"/>
          <p:cNvSpPr/>
          <p:nvPr/>
        </p:nvSpPr>
        <p:spPr>
          <a:xfrm>
            <a:off x="1893213" y="4746665"/>
            <a:ext cx="5113020" cy="989052"/>
          </a:xfrm>
          <a:prstGeom prst="rect">
            <a:avLst/>
          </a:prstGeom>
          <a:noFill/>
          <a:ln/>
        </p:spPr>
        <p:txBody>
          <a:bodyPr wrap="square" rtlCol="0" anchor="t"/>
          <a:lstStyle/>
          <a:p>
            <a:pPr marL="0" indent="0">
              <a:lnSpc>
                <a:spcPts val="2596"/>
              </a:lnSpc>
              <a:buNone/>
            </a:pPr>
            <a:r>
              <a:rPr lang="en-US" sz="1623" dirty="0">
                <a:solidFill>
                  <a:srgbClr val="C9C2C0"/>
                </a:solidFill>
                <a:latin typeface="Gelasio" pitchFamily="34" charset="0"/>
                <a:ea typeface="Gelasio" pitchFamily="34" charset="-122"/>
                <a:cs typeface="Gelasio" pitchFamily="34" charset="-120"/>
              </a:rPr>
              <a:t>Chemical recycling technologies that can break down complex plastic polymers and convert them into new raw materials.</a:t>
            </a:r>
            <a:endParaRPr lang="en-US" sz="1623" dirty="0"/>
          </a:p>
        </p:txBody>
      </p:sp>
      <p:sp>
        <p:nvSpPr>
          <p:cNvPr id="9" name="Shape 6"/>
          <p:cNvSpPr/>
          <p:nvPr/>
        </p:nvSpPr>
        <p:spPr>
          <a:xfrm>
            <a:off x="7418189" y="4095274"/>
            <a:ext cx="5524976" cy="1846421"/>
          </a:xfrm>
          <a:prstGeom prst="roundRect">
            <a:avLst>
              <a:gd name="adj" fmla="val 1674"/>
            </a:avLst>
          </a:prstGeom>
          <a:solidFill>
            <a:srgbClr val="373433"/>
          </a:solidFill>
          <a:ln/>
        </p:spPr>
      </p:sp>
      <p:sp>
        <p:nvSpPr>
          <p:cNvPr id="10" name="Text 7"/>
          <p:cNvSpPr/>
          <p:nvPr/>
        </p:nvSpPr>
        <p:spPr>
          <a:xfrm>
            <a:off x="7624167" y="4301252"/>
            <a:ext cx="2575679" cy="321826"/>
          </a:xfrm>
          <a:prstGeom prst="rect">
            <a:avLst/>
          </a:prstGeom>
          <a:noFill/>
          <a:ln/>
        </p:spPr>
        <p:txBody>
          <a:bodyPr wrap="none" rtlCol="0" anchor="t"/>
          <a:lstStyle/>
          <a:p>
            <a:pPr marL="0" indent="0">
              <a:lnSpc>
                <a:spcPts val="2535"/>
              </a:lnSpc>
              <a:buNone/>
            </a:pPr>
            <a:r>
              <a:rPr lang="en-US" sz="2028" dirty="0">
                <a:solidFill>
                  <a:schemeClr val="bg1">
                    <a:lumMod val="85000"/>
                  </a:schemeClr>
                </a:solidFill>
                <a:latin typeface="Gelasio" pitchFamily="34" charset="0"/>
                <a:ea typeface="Gelasio" pitchFamily="34" charset="-122"/>
                <a:cs typeface="Gelasio" pitchFamily="34" charset="-120"/>
              </a:rPr>
              <a:t>Upcycling</a:t>
            </a:r>
            <a:endParaRPr lang="en-US" sz="2028" dirty="0">
              <a:solidFill>
                <a:schemeClr val="bg1">
                  <a:lumMod val="85000"/>
                </a:schemeClr>
              </a:solidFill>
            </a:endParaRPr>
          </a:p>
        </p:txBody>
      </p:sp>
      <p:sp>
        <p:nvSpPr>
          <p:cNvPr id="11" name="Text 8"/>
          <p:cNvSpPr/>
          <p:nvPr/>
        </p:nvSpPr>
        <p:spPr>
          <a:xfrm>
            <a:off x="7624167" y="4746665"/>
            <a:ext cx="5113020" cy="659368"/>
          </a:xfrm>
          <a:prstGeom prst="rect">
            <a:avLst/>
          </a:prstGeom>
          <a:noFill/>
          <a:ln/>
        </p:spPr>
        <p:txBody>
          <a:bodyPr wrap="square" rtlCol="0" anchor="t"/>
          <a:lstStyle/>
          <a:p>
            <a:pPr marL="0" indent="0">
              <a:lnSpc>
                <a:spcPts val="2596"/>
              </a:lnSpc>
              <a:buNone/>
            </a:pPr>
            <a:r>
              <a:rPr lang="en-US" sz="1623" dirty="0">
                <a:solidFill>
                  <a:srgbClr val="C9C2C0"/>
                </a:solidFill>
                <a:latin typeface="Gelasio" pitchFamily="34" charset="0"/>
                <a:ea typeface="Gelasio" pitchFamily="34" charset="-122"/>
                <a:cs typeface="Gelasio" pitchFamily="34" charset="-120"/>
              </a:rPr>
              <a:t>Creative repurposing of plastic waste into high-value products, from fashion to furniture.</a:t>
            </a:r>
            <a:endParaRPr lang="en-US" sz="1623" dirty="0"/>
          </a:p>
        </p:txBody>
      </p:sp>
      <p:sp>
        <p:nvSpPr>
          <p:cNvPr id="12" name="Shape 9"/>
          <p:cNvSpPr/>
          <p:nvPr/>
        </p:nvSpPr>
        <p:spPr>
          <a:xfrm>
            <a:off x="1687235" y="6147673"/>
            <a:ext cx="5524976" cy="1516737"/>
          </a:xfrm>
          <a:prstGeom prst="roundRect">
            <a:avLst>
              <a:gd name="adj" fmla="val 2038"/>
            </a:avLst>
          </a:prstGeom>
          <a:solidFill>
            <a:srgbClr val="373433"/>
          </a:solidFill>
          <a:ln/>
        </p:spPr>
      </p:sp>
      <p:sp>
        <p:nvSpPr>
          <p:cNvPr id="13" name="Text 10"/>
          <p:cNvSpPr/>
          <p:nvPr/>
        </p:nvSpPr>
        <p:spPr>
          <a:xfrm>
            <a:off x="1893213" y="6353651"/>
            <a:ext cx="2575679" cy="321826"/>
          </a:xfrm>
          <a:prstGeom prst="rect">
            <a:avLst/>
          </a:prstGeom>
          <a:noFill/>
          <a:ln/>
        </p:spPr>
        <p:txBody>
          <a:bodyPr wrap="none" rtlCol="0" anchor="t"/>
          <a:lstStyle/>
          <a:p>
            <a:pPr marL="0" indent="0">
              <a:lnSpc>
                <a:spcPts val="2535"/>
              </a:lnSpc>
              <a:buNone/>
            </a:pPr>
            <a:r>
              <a:rPr lang="en-US" sz="2028" dirty="0">
                <a:solidFill>
                  <a:schemeClr val="bg1">
                    <a:lumMod val="85000"/>
                  </a:schemeClr>
                </a:solidFill>
                <a:latin typeface="Gelasio" pitchFamily="34" charset="0"/>
                <a:ea typeface="Gelasio" pitchFamily="34" charset="-122"/>
                <a:cs typeface="Gelasio" pitchFamily="34" charset="-120"/>
              </a:rPr>
              <a:t>Circular Design</a:t>
            </a:r>
            <a:endParaRPr lang="en-US" sz="2028" dirty="0">
              <a:solidFill>
                <a:schemeClr val="bg1">
                  <a:lumMod val="85000"/>
                </a:schemeClr>
              </a:solidFill>
            </a:endParaRPr>
          </a:p>
        </p:txBody>
      </p:sp>
      <p:sp>
        <p:nvSpPr>
          <p:cNvPr id="14" name="Text 11"/>
          <p:cNvSpPr/>
          <p:nvPr/>
        </p:nvSpPr>
        <p:spPr>
          <a:xfrm>
            <a:off x="1893213" y="6799064"/>
            <a:ext cx="5113020" cy="659368"/>
          </a:xfrm>
          <a:prstGeom prst="rect">
            <a:avLst/>
          </a:prstGeom>
          <a:noFill/>
          <a:ln/>
        </p:spPr>
        <p:txBody>
          <a:bodyPr wrap="square" rtlCol="0" anchor="t"/>
          <a:lstStyle/>
          <a:p>
            <a:pPr marL="0" indent="0">
              <a:lnSpc>
                <a:spcPts val="2596"/>
              </a:lnSpc>
              <a:buNone/>
            </a:pPr>
            <a:r>
              <a:rPr lang="en-US" sz="1623" dirty="0">
                <a:solidFill>
                  <a:srgbClr val="C9C2C0"/>
                </a:solidFill>
                <a:latin typeface="Gelasio" pitchFamily="34" charset="0"/>
                <a:ea typeface="Gelasio" pitchFamily="34" charset="-122"/>
                <a:cs typeface="Gelasio" pitchFamily="34" charset="-120"/>
              </a:rPr>
              <a:t>Designing plastic products for easy disassembly, repair, and recycling to eliminate waste.</a:t>
            </a:r>
            <a:endParaRPr lang="en-US" sz="1623" dirty="0"/>
          </a:p>
        </p:txBody>
      </p:sp>
      <p:sp>
        <p:nvSpPr>
          <p:cNvPr id="15" name="Shape 12"/>
          <p:cNvSpPr/>
          <p:nvPr/>
        </p:nvSpPr>
        <p:spPr>
          <a:xfrm>
            <a:off x="7418189" y="6147673"/>
            <a:ext cx="5524976" cy="1516737"/>
          </a:xfrm>
          <a:prstGeom prst="roundRect">
            <a:avLst>
              <a:gd name="adj" fmla="val 2038"/>
            </a:avLst>
          </a:prstGeom>
          <a:solidFill>
            <a:srgbClr val="373433"/>
          </a:solidFill>
          <a:ln/>
        </p:spPr>
      </p:sp>
      <p:sp>
        <p:nvSpPr>
          <p:cNvPr id="16" name="Text 13"/>
          <p:cNvSpPr/>
          <p:nvPr/>
        </p:nvSpPr>
        <p:spPr>
          <a:xfrm>
            <a:off x="7624167" y="6353651"/>
            <a:ext cx="2575679" cy="321826"/>
          </a:xfrm>
          <a:prstGeom prst="rect">
            <a:avLst/>
          </a:prstGeom>
          <a:noFill/>
          <a:ln/>
        </p:spPr>
        <p:txBody>
          <a:bodyPr wrap="none" rtlCol="0" anchor="t"/>
          <a:lstStyle/>
          <a:p>
            <a:pPr marL="0" indent="0">
              <a:lnSpc>
                <a:spcPts val="2535"/>
              </a:lnSpc>
              <a:buNone/>
            </a:pPr>
            <a:r>
              <a:rPr lang="en-US" sz="2028" dirty="0">
                <a:solidFill>
                  <a:schemeClr val="bg1">
                    <a:lumMod val="85000"/>
                  </a:schemeClr>
                </a:solidFill>
                <a:latin typeface="Gelasio" pitchFamily="34" charset="0"/>
                <a:ea typeface="Gelasio" pitchFamily="34" charset="-122"/>
                <a:cs typeface="Gelasio" pitchFamily="34" charset="-120"/>
              </a:rPr>
              <a:t>Waste-to-Energy</a:t>
            </a:r>
            <a:endParaRPr lang="en-US" sz="2028" dirty="0">
              <a:solidFill>
                <a:schemeClr val="bg1">
                  <a:lumMod val="85000"/>
                </a:schemeClr>
              </a:solidFill>
            </a:endParaRPr>
          </a:p>
        </p:txBody>
      </p:sp>
      <p:sp>
        <p:nvSpPr>
          <p:cNvPr id="17" name="Text 14"/>
          <p:cNvSpPr/>
          <p:nvPr/>
        </p:nvSpPr>
        <p:spPr>
          <a:xfrm>
            <a:off x="7624167" y="6799064"/>
            <a:ext cx="5113020" cy="659368"/>
          </a:xfrm>
          <a:prstGeom prst="rect">
            <a:avLst/>
          </a:prstGeom>
          <a:noFill/>
          <a:ln/>
        </p:spPr>
        <p:txBody>
          <a:bodyPr wrap="square" rtlCol="0" anchor="t"/>
          <a:lstStyle/>
          <a:p>
            <a:pPr marL="0" indent="0">
              <a:lnSpc>
                <a:spcPts val="2596"/>
              </a:lnSpc>
              <a:buNone/>
            </a:pPr>
            <a:r>
              <a:rPr lang="en-US" sz="1623" dirty="0">
                <a:solidFill>
                  <a:srgbClr val="C9C2C0"/>
                </a:solidFill>
                <a:latin typeface="Gelasio" pitchFamily="34" charset="0"/>
                <a:ea typeface="Gelasio" pitchFamily="34" charset="-122"/>
                <a:cs typeface="Gelasio" pitchFamily="34" charset="-120"/>
              </a:rPr>
              <a:t>Converting non-recyclable plastic waste into energy through thermal or biological processes.</a:t>
            </a:r>
            <a:endParaRPr lang="en-US" sz="162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0" y="0"/>
            <a:ext cx="14630400" cy="2965252"/>
          </a:xfrm>
          <a:prstGeom prst="rect">
            <a:avLst/>
          </a:prstGeom>
        </p:spPr>
      </p:pic>
      <p:sp>
        <p:nvSpPr>
          <p:cNvPr id="5" name="Text 2"/>
          <p:cNvSpPr/>
          <p:nvPr/>
        </p:nvSpPr>
        <p:spPr>
          <a:xfrm>
            <a:off x="836057" y="3808095"/>
            <a:ext cx="9171146" cy="741283"/>
          </a:xfrm>
          <a:prstGeom prst="rect">
            <a:avLst/>
          </a:prstGeom>
          <a:noFill/>
          <a:ln/>
        </p:spPr>
        <p:txBody>
          <a:bodyPr wrap="none" rtlCol="0" anchor="t"/>
          <a:lstStyle/>
          <a:p>
            <a:pPr marL="0" indent="0">
              <a:lnSpc>
                <a:spcPts val="5837"/>
              </a:lnSpc>
              <a:buNone/>
            </a:pPr>
            <a:r>
              <a:rPr lang="en-US" sz="4670" dirty="0">
                <a:solidFill>
                  <a:srgbClr val="D8B6A4"/>
                </a:solidFill>
                <a:latin typeface="Gelasio" pitchFamily="34" charset="0"/>
                <a:ea typeface="Gelasio" pitchFamily="34" charset="-122"/>
                <a:cs typeface="Gelasio" pitchFamily="34" charset="-120"/>
              </a:rPr>
              <a:t>Sustainable Packaging Alternatives</a:t>
            </a:r>
            <a:endParaRPr lang="en-US" sz="4670" dirty="0"/>
          </a:p>
        </p:txBody>
      </p:sp>
      <p:pic>
        <p:nvPicPr>
          <p:cNvPr id="6" name="Image 1" descr="preencoded.png"/>
          <p:cNvPicPr>
            <a:picLocks noChangeAspect="1"/>
          </p:cNvPicPr>
          <p:nvPr/>
        </p:nvPicPr>
        <p:blipFill>
          <a:blip r:embed="rId4"/>
          <a:stretch>
            <a:fillRect/>
          </a:stretch>
        </p:blipFill>
        <p:spPr>
          <a:xfrm>
            <a:off x="836057" y="4905137"/>
            <a:ext cx="593050" cy="593050"/>
          </a:xfrm>
          <a:prstGeom prst="rect">
            <a:avLst/>
          </a:prstGeom>
        </p:spPr>
      </p:pic>
      <p:sp>
        <p:nvSpPr>
          <p:cNvPr id="7" name="Text 3"/>
          <p:cNvSpPr/>
          <p:nvPr/>
        </p:nvSpPr>
        <p:spPr>
          <a:xfrm>
            <a:off x="836057" y="5735360"/>
            <a:ext cx="2965252" cy="370642"/>
          </a:xfrm>
          <a:prstGeom prst="rect">
            <a:avLst/>
          </a:prstGeom>
          <a:noFill/>
          <a:ln/>
        </p:spPr>
        <p:txBody>
          <a:bodyPr wrap="none" rtlCol="0" anchor="t"/>
          <a:lstStyle/>
          <a:p>
            <a:pPr marL="0" indent="0" algn="l">
              <a:lnSpc>
                <a:spcPts val="2919"/>
              </a:lnSpc>
              <a:buNone/>
            </a:pPr>
            <a:r>
              <a:rPr lang="en-US" sz="2335" dirty="0">
                <a:solidFill>
                  <a:schemeClr val="bg2">
                    <a:lumMod val="90000"/>
                  </a:schemeClr>
                </a:solidFill>
                <a:latin typeface="Gelasio" pitchFamily="34" charset="0"/>
                <a:ea typeface="Gelasio" pitchFamily="34" charset="-122"/>
                <a:cs typeface="Gelasio" pitchFamily="34" charset="-120"/>
              </a:rPr>
              <a:t>Biodegradable</a:t>
            </a:r>
            <a:endParaRPr lang="en-US" sz="2335" dirty="0">
              <a:solidFill>
                <a:schemeClr val="bg2">
                  <a:lumMod val="90000"/>
                </a:schemeClr>
              </a:solidFill>
            </a:endParaRPr>
          </a:p>
        </p:txBody>
      </p:sp>
      <p:sp>
        <p:nvSpPr>
          <p:cNvPr id="8" name="Text 4"/>
          <p:cNvSpPr/>
          <p:nvPr/>
        </p:nvSpPr>
        <p:spPr>
          <a:xfrm>
            <a:off x="836057" y="6248281"/>
            <a:ext cx="2972753" cy="1138357"/>
          </a:xfrm>
          <a:prstGeom prst="rect">
            <a:avLst/>
          </a:prstGeom>
          <a:noFill/>
          <a:ln/>
        </p:spPr>
        <p:txBody>
          <a:bodyPr wrap="square" rtlCol="0" anchor="t"/>
          <a:lstStyle/>
          <a:p>
            <a:pPr marL="0" indent="0" algn="l">
              <a:lnSpc>
                <a:spcPts val="2989"/>
              </a:lnSpc>
              <a:buNone/>
            </a:pPr>
            <a:r>
              <a:rPr lang="en-US" sz="1868" dirty="0">
                <a:solidFill>
                  <a:srgbClr val="C9C2C0"/>
                </a:solidFill>
                <a:latin typeface="Gelasio" pitchFamily="34" charset="0"/>
                <a:ea typeface="Gelasio" pitchFamily="34" charset="-122"/>
                <a:cs typeface="Gelasio" pitchFamily="34" charset="-120"/>
              </a:rPr>
              <a:t>Plant-based, compostable packaging materials that break down naturally.</a:t>
            </a:r>
            <a:endParaRPr lang="en-US" sz="1868" dirty="0"/>
          </a:p>
        </p:txBody>
      </p:sp>
      <p:pic>
        <p:nvPicPr>
          <p:cNvPr id="9" name="Image 2" descr="preencoded.png"/>
          <p:cNvPicPr>
            <a:picLocks noChangeAspect="1"/>
          </p:cNvPicPr>
          <p:nvPr/>
        </p:nvPicPr>
        <p:blipFill>
          <a:blip r:embed="rId5"/>
          <a:stretch>
            <a:fillRect/>
          </a:stretch>
        </p:blipFill>
        <p:spPr>
          <a:xfrm>
            <a:off x="4164568" y="4905137"/>
            <a:ext cx="593050" cy="593050"/>
          </a:xfrm>
          <a:prstGeom prst="rect">
            <a:avLst/>
          </a:prstGeom>
        </p:spPr>
      </p:pic>
      <p:sp>
        <p:nvSpPr>
          <p:cNvPr id="10" name="Text 5"/>
          <p:cNvSpPr/>
          <p:nvPr/>
        </p:nvSpPr>
        <p:spPr>
          <a:xfrm>
            <a:off x="4164568" y="5735360"/>
            <a:ext cx="2965252" cy="370642"/>
          </a:xfrm>
          <a:prstGeom prst="rect">
            <a:avLst/>
          </a:prstGeom>
          <a:noFill/>
          <a:ln/>
        </p:spPr>
        <p:txBody>
          <a:bodyPr wrap="none" rtlCol="0" anchor="t"/>
          <a:lstStyle/>
          <a:p>
            <a:pPr marL="0" indent="0" algn="l">
              <a:lnSpc>
                <a:spcPts val="2919"/>
              </a:lnSpc>
              <a:buNone/>
            </a:pPr>
            <a:r>
              <a:rPr lang="en-US" sz="2335" dirty="0">
                <a:solidFill>
                  <a:schemeClr val="bg2">
                    <a:lumMod val="90000"/>
                  </a:schemeClr>
                </a:solidFill>
                <a:latin typeface="Gelasio" pitchFamily="34" charset="0"/>
                <a:ea typeface="Gelasio" pitchFamily="34" charset="-122"/>
                <a:cs typeface="Gelasio" pitchFamily="34" charset="-120"/>
              </a:rPr>
              <a:t>Recyclable</a:t>
            </a:r>
            <a:endParaRPr lang="en-US" sz="2335" dirty="0">
              <a:solidFill>
                <a:schemeClr val="bg2">
                  <a:lumMod val="90000"/>
                </a:schemeClr>
              </a:solidFill>
            </a:endParaRPr>
          </a:p>
        </p:txBody>
      </p:sp>
      <p:sp>
        <p:nvSpPr>
          <p:cNvPr id="11" name="Text 6"/>
          <p:cNvSpPr/>
          <p:nvPr/>
        </p:nvSpPr>
        <p:spPr>
          <a:xfrm>
            <a:off x="4164568" y="6248281"/>
            <a:ext cx="2972753" cy="1138357"/>
          </a:xfrm>
          <a:prstGeom prst="rect">
            <a:avLst/>
          </a:prstGeom>
          <a:noFill/>
          <a:ln/>
        </p:spPr>
        <p:txBody>
          <a:bodyPr wrap="square" rtlCol="0" anchor="t"/>
          <a:lstStyle/>
          <a:p>
            <a:pPr marL="0" indent="0" algn="l">
              <a:lnSpc>
                <a:spcPts val="2989"/>
              </a:lnSpc>
              <a:buNone/>
            </a:pPr>
            <a:r>
              <a:rPr lang="en-US" sz="1868" dirty="0">
                <a:solidFill>
                  <a:srgbClr val="C9C2C0"/>
                </a:solidFill>
                <a:latin typeface="Gelasio" pitchFamily="34" charset="0"/>
                <a:ea typeface="Gelasio" pitchFamily="34" charset="-122"/>
                <a:cs typeface="Gelasio" pitchFamily="34" charset="-120"/>
              </a:rPr>
              <a:t>Packaging designed for easy recycling, reducing waste and resource consumption.</a:t>
            </a:r>
            <a:endParaRPr lang="en-US" sz="1868" dirty="0"/>
          </a:p>
        </p:txBody>
      </p:sp>
      <p:pic>
        <p:nvPicPr>
          <p:cNvPr id="12" name="Image 3" descr="preencoded.png"/>
          <p:cNvPicPr>
            <a:picLocks noChangeAspect="1"/>
          </p:cNvPicPr>
          <p:nvPr/>
        </p:nvPicPr>
        <p:blipFill>
          <a:blip r:embed="rId5"/>
          <a:stretch>
            <a:fillRect/>
          </a:stretch>
        </p:blipFill>
        <p:spPr>
          <a:xfrm>
            <a:off x="7493079" y="4905137"/>
            <a:ext cx="593050" cy="593050"/>
          </a:xfrm>
          <a:prstGeom prst="rect">
            <a:avLst/>
          </a:prstGeom>
        </p:spPr>
      </p:pic>
      <p:sp>
        <p:nvSpPr>
          <p:cNvPr id="13" name="Text 7"/>
          <p:cNvSpPr/>
          <p:nvPr/>
        </p:nvSpPr>
        <p:spPr>
          <a:xfrm>
            <a:off x="7493079" y="5735360"/>
            <a:ext cx="2965252" cy="370642"/>
          </a:xfrm>
          <a:prstGeom prst="rect">
            <a:avLst/>
          </a:prstGeom>
          <a:noFill/>
          <a:ln/>
        </p:spPr>
        <p:txBody>
          <a:bodyPr wrap="none" rtlCol="0" anchor="t"/>
          <a:lstStyle/>
          <a:p>
            <a:pPr marL="0" indent="0" algn="l">
              <a:lnSpc>
                <a:spcPts val="2919"/>
              </a:lnSpc>
              <a:buNone/>
            </a:pPr>
            <a:r>
              <a:rPr lang="en-US" sz="2335" dirty="0">
                <a:solidFill>
                  <a:schemeClr val="bg2">
                    <a:lumMod val="90000"/>
                  </a:schemeClr>
                </a:solidFill>
                <a:latin typeface="Gelasio" pitchFamily="34" charset="0"/>
                <a:ea typeface="Gelasio" pitchFamily="34" charset="-122"/>
                <a:cs typeface="Gelasio" pitchFamily="34" charset="-120"/>
              </a:rPr>
              <a:t>Refillable</a:t>
            </a:r>
            <a:endParaRPr lang="en-US" sz="2335" dirty="0">
              <a:solidFill>
                <a:schemeClr val="bg2">
                  <a:lumMod val="90000"/>
                </a:schemeClr>
              </a:solidFill>
            </a:endParaRPr>
          </a:p>
        </p:txBody>
      </p:sp>
      <p:sp>
        <p:nvSpPr>
          <p:cNvPr id="14" name="Text 8"/>
          <p:cNvSpPr/>
          <p:nvPr/>
        </p:nvSpPr>
        <p:spPr>
          <a:xfrm>
            <a:off x="7493079" y="6248281"/>
            <a:ext cx="2972753" cy="1138357"/>
          </a:xfrm>
          <a:prstGeom prst="rect">
            <a:avLst/>
          </a:prstGeom>
          <a:noFill/>
          <a:ln/>
        </p:spPr>
        <p:txBody>
          <a:bodyPr wrap="square" rtlCol="0" anchor="t"/>
          <a:lstStyle/>
          <a:p>
            <a:pPr marL="0" indent="0" algn="l">
              <a:lnSpc>
                <a:spcPts val="2989"/>
              </a:lnSpc>
              <a:buNone/>
            </a:pPr>
            <a:r>
              <a:rPr lang="en-US" sz="1868" dirty="0">
                <a:solidFill>
                  <a:srgbClr val="C9C2C0"/>
                </a:solidFill>
                <a:latin typeface="Gelasio" pitchFamily="34" charset="0"/>
                <a:ea typeface="Gelasio" pitchFamily="34" charset="-122"/>
                <a:cs typeface="Gelasio" pitchFamily="34" charset="-120"/>
              </a:rPr>
              <a:t>Reusable packaging systems that reduce single-use plastic waste.</a:t>
            </a:r>
            <a:endParaRPr lang="en-US" sz="1868" dirty="0"/>
          </a:p>
        </p:txBody>
      </p:sp>
      <p:pic>
        <p:nvPicPr>
          <p:cNvPr id="15" name="Image 4" descr="preencoded.png"/>
          <p:cNvPicPr>
            <a:picLocks noChangeAspect="1"/>
          </p:cNvPicPr>
          <p:nvPr/>
        </p:nvPicPr>
        <p:blipFill>
          <a:blip r:embed="rId5"/>
          <a:stretch>
            <a:fillRect/>
          </a:stretch>
        </p:blipFill>
        <p:spPr>
          <a:xfrm>
            <a:off x="10821591" y="4905137"/>
            <a:ext cx="593050" cy="593050"/>
          </a:xfrm>
          <a:prstGeom prst="rect">
            <a:avLst/>
          </a:prstGeom>
        </p:spPr>
      </p:pic>
      <p:sp>
        <p:nvSpPr>
          <p:cNvPr id="16" name="Text 9"/>
          <p:cNvSpPr/>
          <p:nvPr/>
        </p:nvSpPr>
        <p:spPr>
          <a:xfrm>
            <a:off x="10821591" y="5735360"/>
            <a:ext cx="2965252" cy="370642"/>
          </a:xfrm>
          <a:prstGeom prst="rect">
            <a:avLst/>
          </a:prstGeom>
          <a:noFill/>
          <a:ln/>
        </p:spPr>
        <p:txBody>
          <a:bodyPr wrap="none" rtlCol="0" anchor="t"/>
          <a:lstStyle/>
          <a:p>
            <a:pPr marL="0" indent="0" algn="l">
              <a:lnSpc>
                <a:spcPts val="2919"/>
              </a:lnSpc>
              <a:buNone/>
            </a:pPr>
            <a:r>
              <a:rPr lang="en-US" sz="2335" dirty="0">
                <a:solidFill>
                  <a:schemeClr val="bg2">
                    <a:lumMod val="90000"/>
                  </a:schemeClr>
                </a:solidFill>
                <a:latin typeface="Gelasio" pitchFamily="34" charset="0"/>
                <a:ea typeface="Gelasio" pitchFamily="34" charset="-122"/>
                <a:cs typeface="Gelasio" pitchFamily="34" charset="-120"/>
              </a:rPr>
              <a:t>Reduced</a:t>
            </a:r>
            <a:endParaRPr lang="en-US" sz="2335" dirty="0">
              <a:solidFill>
                <a:schemeClr val="bg2">
                  <a:lumMod val="90000"/>
                </a:schemeClr>
              </a:solidFill>
            </a:endParaRPr>
          </a:p>
        </p:txBody>
      </p:sp>
      <p:sp>
        <p:nvSpPr>
          <p:cNvPr id="17" name="Text 10"/>
          <p:cNvSpPr/>
          <p:nvPr/>
        </p:nvSpPr>
        <p:spPr>
          <a:xfrm>
            <a:off x="10821591" y="6248281"/>
            <a:ext cx="2972753" cy="1138357"/>
          </a:xfrm>
          <a:prstGeom prst="rect">
            <a:avLst/>
          </a:prstGeom>
          <a:noFill/>
          <a:ln/>
        </p:spPr>
        <p:txBody>
          <a:bodyPr wrap="square" rtlCol="0" anchor="t"/>
          <a:lstStyle/>
          <a:p>
            <a:pPr marL="0" indent="0" algn="l">
              <a:lnSpc>
                <a:spcPts val="2989"/>
              </a:lnSpc>
              <a:buNone/>
            </a:pPr>
            <a:r>
              <a:rPr lang="en-US" sz="1868" dirty="0">
                <a:solidFill>
                  <a:srgbClr val="C9C2C0"/>
                </a:solidFill>
                <a:latin typeface="Gelasio" pitchFamily="34" charset="0"/>
                <a:ea typeface="Gelasio" pitchFamily="34" charset="-122"/>
                <a:cs typeface="Gelasio" pitchFamily="34" charset="-120"/>
              </a:rPr>
              <a:t>Minimalist packaging that uses less material, lowering environmental impact.</a:t>
            </a:r>
            <a:endParaRPr lang="en-US" sz="186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151200" y="2580084"/>
            <a:ext cx="5184000" cy="3430095"/>
          </a:xfrm>
          <a:prstGeom prst="rect">
            <a:avLst/>
          </a:prstGeom>
          <a:ln>
            <a:noFill/>
          </a:ln>
          <a:effectLst>
            <a:outerShdw blurRad="292100" dist="139700" dir="2700000" algn="tl" rotWithShape="0">
              <a:srgbClr val="333333">
                <a:alpha val="65000"/>
              </a:srgbClr>
            </a:outerShdw>
          </a:effectLst>
        </p:spPr>
      </p:pic>
      <p:sp>
        <p:nvSpPr>
          <p:cNvPr id="6" name="Text 2"/>
          <p:cNvSpPr/>
          <p:nvPr/>
        </p:nvSpPr>
        <p:spPr>
          <a:xfrm>
            <a:off x="6240185" y="695920"/>
            <a:ext cx="7636431" cy="1345883"/>
          </a:xfrm>
          <a:prstGeom prst="rect">
            <a:avLst/>
          </a:prstGeom>
          <a:noFill/>
          <a:ln/>
        </p:spPr>
        <p:txBody>
          <a:bodyPr wrap="square" rtlCol="0" anchor="t"/>
          <a:lstStyle/>
          <a:p>
            <a:pPr marL="0" indent="0">
              <a:lnSpc>
                <a:spcPts val="5300"/>
              </a:lnSpc>
              <a:buNone/>
            </a:pPr>
            <a:r>
              <a:rPr lang="en-US" sz="4240" dirty="0">
                <a:solidFill>
                  <a:srgbClr val="D8B6A4"/>
                </a:solidFill>
                <a:latin typeface="Gelasio" pitchFamily="34" charset="0"/>
                <a:ea typeface="Gelasio" pitchFamily="34" charset="-122"/>
                <a:cs typeface="Gelasio" pitchFamily="34" charset="-120"/>
              </a:rPr>
              <a:t>Engaging Stakeholders and Driving Change</a:t>
            </a:r>
            <a:endParaRPr lang="en-US" sz="4240" dirty="0"/>
          </a:p>
        </p:txBody>
      </p:sp>
      <p:pic>
        <p:nvPicPr>
          <p:cNvPr id="7" name="Image 2" descr="preencoded.png"/>
          <p:cNvPicPr>
            <a:picLocks noChangeAspect="1"/>
          </p:cNvPicPr>
          <p:nvPr/>
        </p:nvPicPr>
        <p:blipFill>
          <a:blip r:embed="rId5"/>
          <a:stretch>
            <a:fillRect/>
          </a:stretch>
        </p:blipFill>
        <p:spPr>
          <a:xfrm>
            <a:off x="6240185" y="2364819"/>
            <a:ext cx="1076801" cy="1722953"/>
          </a:xfrm>
          <a:prstGeom prst="rect">
            <a:avLst/>
          </a:prstGeom>
        </p:spPr>
      </p:pic>
      <p:sp>
        <p:nvSpPr>
          <p:cNvPr id="8" name="Text 3"/>
          <p:cNvSpPr/>
          <p:nvPr/>
        </p:nvSpPr>
        <p:spPr>
          <a:xfrm>
            <a:off x="7640003" y="2580084"/>
            <a:ext cx="2692122" cy="336471"/>
          </a:xfrm>
          <a:prstGeom prst="rect">
            <a:avLst/>
          </a:prstGeom>
          <a:noFill/>
          <a:ln/>
        </p:spPr>
        <p:txBody>
          <a:bodyPr wrap="none" rtlCol="0" anchor="t"/>
          <a:lstStyle/>
          <a:p>
            <a:pPr marL="0" indent="0" algn="l">
              <a:lnSpc>
                <a:spcPts val="2650"/>
              </a:lnSpc>
              <a:buNone/>
            </a:pPr>
            <a:r>
              <a:rPr lang="en-US" sz="2120" dirty="0">
                <a:solidFill>
                  <a:schemeClr val="accent6">
                    <a:lumMod val="20000"/>
                    <a:lumOff val="80000"/>
                  </a:schemeClr>
                </a:solidFill>
                <a:latin typeface="Gelasio" pitchFamily="34" charset="0"/>
                <a:ea typeface="Gelasio" pitchFamily="34" charset="-122"/>
                <a:cs typeface="Gelasio" pitchFamily="34" charset="-120"/>
              </a:rPr>
              <a:t>Policy and Regulation</a:t>
            </a:r>
            <a:endParaRPr lang="en-US" sz="2120" dirty="0">
              <a:solidFill>
                <a:schemeClr val="accent6">
                  <a:lumMod val="20000"/>
                  <a:lumOff val="80000"/>
                </a:schemeClr>
              </a:solidFill>
            </a:endParaRPr>
          </a:p>
        </p:txBody>
      </p:sp>
      <p:sp>
        <p:nvSpPr>
          <p:cNvPr id="9" name="Text 4"/>
          <p:cNvSpPr/>
          <p:nvPr/>
        </p:nvSpPr>
        <p:spPr>
          <a:xfrm>
            <a:off x="7640003" y="3045738"/>
            <a:ext cx="6236613" cy="689134"/>
          </a:xfrm>
          <a:prstGeom prst="rect">
            <a:avLst/>
          </a:prstGeom>
          <a:noFill/>
          <a:ln/>
        </p:spPr>
        <p:txBody>
          <a:bodyPr wrap="square" rtlCol="0" anchor="t"/>
          <a:lstStyle/>
          <a:p>
            <a:pPr marL="0" indent="0" algn="l">
              <a:lnSpc>
                <a:spcPts val="2713"/>
              </a:lnSpc>
              <a:buNone/>
            </a:pPr>
            <a:r>
              <a:rPr lang="en-US" sz="1696" dirty="0">
                <a:solidFill>
                  <a:srgbClr val="C9C2C0"/>
                </a:solidFill>
                <a:latin typeface="Gelasio" pitchFamily="34" charset="0"/>
                <a:ea typeface="Gelasio" pitchFamily="34" charset="-122"/>
                <a:cs typeface="Gelasio" pitchFamily="34" charset="-120"/>
              </a:rPr>
              <a:t>Governments implementing bans, taxes, and extended producer responsibility to incentivize plastic reduction.</a:t>
            </a:r>
            <a:endParaRPr lang="en-US" sz="1696" dirty="0"/>
          </a:p>
        </p:txBody>
      </p:sp>
      <p:pic>
        <p:nvPicPr>
          <p:cNvPr id="10" name="Image 3" descr="preencoded.png"/>
          <p:cNvPicPr>
            <a:picLocks noChangeAspect="1"/>
          </p:cNvPicPr>
          <p:nvPr/>
        </p:nvPicPr>
        <p:blipFill>
          <a:blip r:embed="rId6"/>
          <a:stretch>
            <a:fillRect/>
          </a:stretch>
        </p:blipFill>
        <p:spPr>
          <a:xfrm>
            <a:off x="6240185" y="4087773"/>
            <a:ext cx="1076801" cy="1722953"/>
          </a:xfrm>
          <a:prstGeom prst="rect">
            <a:avLst/>
          </a:prstGeom>
        </p:spPr>
      </p:pic>
      <p:sp>
        <p:nvSpPr>
          <p:cNvPr id="11" name="Text 5"/>
          <p:cNvSpPr/>
          <p:nvPr/>
        </p:nvSpPr>
        <p:spPr>
          <a:xfrm>
            <a:off x="7640003" y="4303038"/>
            <a:ext cx="2960727" cy="336471"/>
          </a:xfrm>
          <a:prstGeom prst="rect">
            <a:avLst/>
          </a:prstGeom>
          <a:noFill/>
          <a:ln/>
        </p:spPr>
        <p:txBody>
          <a:bodyPr wrap="none" rtlCol="0" anchor="t"/>
          <a:lstStyle/>
          <a:p>
            <a:pPr marL="0" indent="0" algn="l">
              <a:lnSpc>
                <a:spcPts val="2650"/>
              </a:lnSpc>
              <a:buNone/>
            </a:pPr>
            <a:r>
              <a:rPr lang="en-US" sz="2120" dirty="0">
                <a:solidFill>
                  <a:schemeClr val="accent6">
                    <a:lumMod val="20000"/>
                    <a:lumOff val="80000"/>
                  </a:schemeClr>
                </a:solidFill>
                <a:latin typeface="Gelasio" pitchFamily="34" charset="0"/>
                <a:ea typeface="Gelasio" pitchFamily="34" charset="-122"/>
                <a:cs typeface="Gelasio" pitchFamily="34" charset="-120"/>
              </a:rPr>
              <a:t>Corporate Commitments</a:t>
            </a:r>
            <a:endParaRPr lang="en-US" sz="2120" dirty="0">
              <a:solidFill>
                <a:schemeClr val="accent6">
                  <a:lumMod val="20000"/>
                  <a:lumOff val="80000"/>
                </a:schemeClr>
              </a:solidFill>
            </a:endParaRPr>
          </a:p>
        </p:txBody>
      </p:sp>
      <p:sp>
        <p:nvSpPr>
          <p:cNvPr id="12" name="Text 6"/>
          <p:cNvSpPr/>
          <p:nvPr/>
        </p:nvSpPr>
        <p:spPr>
          <a:xfrm>
            <a:off x="7640003" y="4768691"/>
            <a:ext cx="6236613" cy="689134"/>
          </a:xfrm>
          <a:prstGeom prst="rect">
            <a:avLst/>
          </a:prstGeom>
          <a:noFill/>
          <a:ln/>
        </p:spPr>
        <p:txBody>
          <a:bodyPr wrap="square" rtlCol="0" anchor="t"/>
          <a:lstStyle/>
          <a:p>
            <a:pPr marL="0" indent="0" algn="l">
              <a:lnSpc>
                <a:spcPts val="2713"/>
              </a:lnSpc>
              <a:buNone/>
            </a:pPr>
            <a:r>
              <a:rPr lang="en-US" sz="1696" dirty="0">
                <a:solidFill>
                  <a:srgbClr val="C9C2C0"/>
                </a:solidFill>
                <a:latin typeface="Gelasio" pitchFamily="34" charset="0"/>
                <a:ea typeface="Gelasio" pitchFamily="34" charset="-122"/>
                <a:cs typeface="Gelasio" pitchFamily="34" charset="-120"/>
              </a:rPr>
              <a:t>Businesses setting ambitious sustainability goals and investing in circular economy initiatives.</a:t>
            </a:r>
            <a:endParaRPr lang="en-US" sz="1696" dirty="0"/>
          </a:p>
        </p:txBody>
      </p:sp>
      <p:pic>
        <p:nvPicPr>
          <p:cNvPr id="13" name="Image 4" descr="preencoded.png"/>
          <p:cNvPicPr>
            <a:picLocks noChangeAspect="1"/>
          </p:cNvPicPr>
          <p:nvPr/>
        </p:nvPicPr>
        <p:blipFill>
          <a:blip r:embed="rId7"/>
          <a:stretch>
            <a:fillRect/>
          </a:stretch>
        </p:blipFill>
        <p:spPr>
          <a:xfrm>
            <a:off x="6240185" y="5810726"/>
            <a:ext cx="1076801" cy="1722953"/>
          </a:xfrm>
          <a:prstGeom prst="rect">
            <a:avLst/>
          </a:prstGeom>
        </p:spPr>
      </p:pic>
      <p:sp>
        <p:nvSpPr>
          <p:cNvPr id="14" name="Text 7"/>
          <p:cNvSpPr/>
          <p:nvPr/>
        </p:nvSpPr>
        <p:spPr>
          <a:xfrm>
            <a:off x="7640003" y="6025991"/>
            <a:ext cx="2692122" cy="336471"/>
          </a:xfrm>
          <a:prstGeom prst="rect">
            <a:avLst/>
          </a:prstGeom>
          <a:noFill/>
          <a:ln/>
        </p:spPr>
        <p:txBody>
          <a:bodyPr wrap="none" rtlCol="0" anchor="t"/>
          <a:lstStyle/>
          <a:p>
            <a:pPr marL="0" indent="0" algn="l">
              <a:lnSpc>
                <a:spcPts val="2650"/>
              </a:lnSpc>
              <a:buNone/>
            </a:pPr>
            <a:r>
              <a:rPr lang="en-US" sz="2120" dirty="0">
                <a:solidFill>
                  <a:schemeClr val="accent6">
                    <a:lumMod val="20000"/>
                    <a:lumOff val="80000"/>
                  </a:schemeClr>
                </a:solidFill>
                <a:latin typeface="Gelasio" pitchFamily="34" charset="0"/>
                <a:ea typeface="Gelasio" pitchFamily="34" charset="-122"/>
                <a:cs typeface="Gelasio" pitchFamily="34" charset="-120"/>
              </a:rPr>
              <a:t>Consumer Awareness</a:t>
            </a:r>
            <a:endParaRPr lang="en-US" sz="2120" dirty="0">
              <a:solidFill>
                <a:schemeClr val="accent6">
                  <a:lumMod val="20000"/>
                  <a:lumOff val="80000"/>
                </a:schemeClr>
              </a:solidFill>
            </a:endParaRPr>
          </a:p>
        </p:txBody>
      </p:sp>
      <p:sp>
        <p:nvSpPr>
          <p:cNvPr id="15" name="Text 8"/>
          <p:cNvSpPr/>
          <p:nvPr/>
        </p:nvSpPr>
        <p:spPr>
          <a:xfrm>
            <a:off x="7640003" y="6491645"/>
            <a:ext cx="6236613" cy="689134"/>
          </a:xfrm>
          <a:prstGeom prst="rect">
            <a:avLst/>
          </a:prstGeom>
          <a:noFill/>
          <a:ln/>
        </p:spPr>
        <p:txBody>
          <a:bodyPr wrap="square" rtlCol="0" anchor="t"/>
          <a:lstStyle/>
          <a:p>
            <a:pPr marL="0" indent="0" algn="l">
              <a:lnSpc>
                <a:spcPts val="2713"/>
              </a:lnSpc>
              <a:buNone/>
            </a:pPr>
            <a:r>
              <a:rPr lang="en-US" sz="1696" dirty="0">
                <a:solidFill>
                  <a:srgbClr val="C9C2C0"/>
                </a:solidFill>
                <a:latin typeface="Gelasio" pitchFamily="34" charset="0"/>
                <a:ea typeface="Gelasio" pitchFamily="34" charset="-122"/>
                <a:cs typeface="Gelasio" pitchFamily="34" charset="-120"/>
              </a:rPr>
              <a:t>Educating and empowering individuals to make sustainable choices and support change.</a:t>
            </a:r>
            <a:endParaRPr lang="en-US" sz="169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0" y="0"/>
            <a:ext cx="14630400" cy="2620208"/>
          </a:xfrm>
          <a:prstGeom prst="rect">
            <a:avLst/>
          </a:prstGeom>
        </p:spPr>
      </p:pic>
      <p:sp>
        <p:nvSpPr>
          <p:cNvPr id="5" name="Text 2"/>
          <p:cNvSpPr/>
          <p:nvPr/>
        </p:nvSpPr>
        <p:spPr>
          <a:xfrm>
            <a:off x="1589961" y="3198733"/>
            <a:ext cx="11450479" cy="1310164"/>
          </a:xfrm>
          <a:prstGeom prst="rect">
            <a:avLst/>
          </a:prstGeom>
          <a:noFill/>
          <a:ln/>
        </p:spPr>
        <p:txBody>
          <a:bodyPr wrap="square" rtlCol="0" anchor="t"/>
          <a:lstStyle/>
          <a:p>
            <a:pPr marL="0" indent="0">
              <a:lnSpc>
                <a:spcPts val="5158"/>
              </a:lnSpc>
              <a:buNone/>
            </a:pPr>
            <a:r>
              <a:rPr lang="en-US" sz="4126" dirty="0">
                <a:solidFill>
                  <a:srgbClr val="D8B6A4"/>
                </a:solidFill>
                <a:latin typeface="Gelasio" pitchFamily="34" charset="0"/>
                <a:ea typeface="Gelasio" pitchFamily="34" charset="-122"/>
                <a:cs typeface="Gelasio" pitchFamily="34" charset="-120"/>
              </a:rPr>
              <a:t>The Future of Plastic Control: Towards a Circular Economy</a:t>
            </a:r>
            <a:endParaRPr lang="en-US" sz="4126" dirty="0"/>
          </a:p>
        </p:txBody>
      </p:sp>
      <p:sp>
        <p:nvSpPr>
          <p:cNvPr id="6" name="Shape 3"/>
          <p:cNvSpPr/>
          <p:nvPr/>
        </p:nvSpPr>
        <p:spPr>
          <a:xfrm>
            <a:off x="1589961" y="4823222"/>
            <a:ext cx="11450479" cy="2827734"/>
          </a:xfrm>
          <a:prstGeom prst="roundRect">
            <a:avLst>
              <a:gd name="adj" fmla="val 1112"/>
            </a:avLst>
          </a:prstGeom>
          <a:noFill/>
          <a:ln w="7620">
            <a:solidFill>
              <a:srgbClr val="FFFFFF">
                <a:alpha val="24000"/>
              </a:srgbClr>
            </a:solidFill>
            <a:prstDash val="solid"/>
          </a:ln>
        </p:spPr>
      </p:sp>
      <p:sp>
        <p:nvSpPr>
          <p:cNvPr id="7" name="Shape 4"/>
          <p:cNvSpPr/>
          <p:nvPr/>
        </p:nvSpPr>
        <p:spPr>
          <a:xfrm>
            <a:off x="1589960" y="4807030"/>
            <a:ext cx="11435239" cy="937498"/>
          </a:xfrm>
          <a:prstGeom prst="rect">
            <a:avLst/>
          </a:prstGeom>
          <a:solidFill>
            <a:srgbClr val="FFFFFF">
              <a:alpha val="4000"/>
            </a:srgbClr>
          </a:solidFill>
          <a:ln/>
        </p:spPr>
      </p:sp>
      <p:sp>
        <p:nvSpPr>
          <p:cNvPr id="8" name="Text 5"/>
          <p:cNvSpPr/>
          <p:nvPr/>
        </p:nvSpPr>
        <p:spPr>
          <a:xfrm>
            <a:off x="1807131" y="4964192"/>
            <a:ext cx="5294709" cy="335399"/>
          </a:xfrm>
          <a:prstGeom prst="rect">
            <a:avLst/>
          </a:prstGeom>
          <a:noFill/>
          <a:ln/>
        </p:spPr>
        <p:txBody>
          <a:bodyPr wrap="none" rtlCol="0" anchor="t"/>
          <a:lstStyle/>
          <a:p>
            <a:pPr marL="0" indent="0">
              <a:lnSpc>
                <a:spcPts val="2641"/>
              </a:lnSpc>
              <a:buNone/>
            </a:pPr>
            <a:r>
              <a:rPr lang="en-US" sz="2000" dirty="0">
                <a:solidFill>
                  <a:srgbClr val="C9C2C0"/>
                </a:solidFill>
                <a:latin typeface="Gelasio" pitchFamily="34" charset="0"/>
                <a:ea typeface="Gelasio" pitchFamily="34" charset="-122"/>
                <a:cs typeface="Gelasio" pitchFamily="34" charset="-120"/>
              </a:rPr>
              <a:t>Eliminate</a:t>
            </a:r>
            <a:endParaRPr lang="en-US" sz="2000" dirty="0"/>
          </a:p>
        </p:txBody>
      </p:sp>
      <p:sp>
        <p:nvSpPr>
          <p:cNvPr id="9" name="Text 6"/>
          <p:cNvSpPr/>
          <p:nvPr/>
        </p:nvSpPr>
        <p:spPr>
          <a:xfrm>
            <a:off x="7528560" y="4964192"/>
            <a:ext cx="5294709" cy="670798"/>
          </a:xfrm>
          <a:prstGeom prst="rect">
            <a:avLst/>
          </a:prstGeom>
          <a:noFill/>
          <a:ln/>
        </p:spPr>
        <p:txBody>
          <a:bodyPr wrap="square" rtlCol="0" anchor="t"/>
          <a:lstStyle/>
          <a:p>
            <a:pPr marL="0" indent="0">
              <a:lnSpc>
                <a:spcPts val="2641"/>
              </a:lnSpc>
              <a:buNone/>
            </a:pPr>
            <a:r>
              <a:rPr lang="en-US" sz="2000" dirty="0">
                <a:solidFill>
                  <a:srgbClr val="C9C2C0"/>
                </a:solidFill>
                <a:latin typeface="Gelasio" pitchFamily="34" charset="0"/>
                <a:ea typeface="Gelasio" pitchFamily="34" charset="-122"/>
                <a:cs typeface="Gelasio" pitchFamily="34" charset="-120"/>
              </a:rPr>
              <a:t>Phasing out unnecessary and problematic plastic products.</a:t>
            </a:r>
            <a:endParaRPr lang="en-US" sz="2000" dirty="0"/>
          </a:p>
        </p:txBody>
      </p:sp>
      <p:sp>
        <p:nvSpPr>
          <p:cNvPr id="10" name="Shape 7"/>
          <p:cNvSpPr/>
          <p:nvPr/>
        </p:nvSpPr>
        <p:spPr>
          <a:xfrm>
            <a:off x="1597581" y="5768340"/>
            <a:ext cx="11435239" cy="937498"/>
          </a:xfrm>
          <a:prstGeom prst="rect">
            <a:avLst/>
          </a:prstGeom>
          <a:solidFill>
            <a:srgbClr val="000000">
              <a:alpha val="4000"/>
            </a:srgbClr>
          </a:solidFill>
          <a:ln/>
        </p:spPr>
      </p:sp>
      <p:sp>
        <p:nvSpPr>
          <p:cNvPr id="11" name="Text 8"/>
          <p:cNvSpPr/>
          <p:nvPr/>
        </p:nvSpPr>
        <p:spPr>
          <a:xfrm>
            <a:off x="1807131" y="5901690"/>
            <a:ext cx="5294709" cy="335399"/>
          </a:xfrm>
          <a:prstGeom prst="rect">
            <a:avLst/>
          </a:prstGeom>
          <a:noFill/>
          <a:ln/>
        </p:spPr>
        <p:txBody>
          <a:bodyPr wrap="none" rtlCol="0" anchor="t"/>
          <a:lstStyle/>
          <a:p>
            <a:pPr marL="0" indent="0">
              <a:lnSpc>
                <a:spcPts val="2641"/>
              </a:lnSpc>
              <a:buNone/>
            </a:pPr>
            <a:r>
              <a:rPr lang="en-US" sz="2000" dirty="0">
                <a:solidFill>
                  <a:srgbClr val="C9C2C0"/>
                </a:solidFill>
                <a:latin typeface="Gelasio" pitchFamily="34" charset="0"/>
                <a:ea typeface="Gelasio" pitchFamily="34" charset="-122"/>
                <a:cs typeface="Gelasio" pitchFamily="34" charset="-120"/>
              </a:rPr>
              <a:t>Innovate</a:t>
            </a:r>
            <a:endParaRPr lang="en-US" sz="2000" dirty="0"/>
          </a:p>
        </p:txBody>
      </p:sp>
      <p:sp>
        <p:nvSpPr>
          <p:cNvPr id="12" name="Text 9"/>
          <p:cNvSpPr/>
          <p:nvPr/>
        </p:nvSpPr>
        <p:spPr>
          <a:xfrm>
            <a:off x="7528560" y="5901690"/>
            <a:ext cx="5294709" cy="670798"/>
          </a:xfrm>
          <a:prstGeom prst="rect">
            <a:avLst/>
          </a:prstGeom>
          <a:noFill/>
          <a:ln/>
        </p:spPr>
        <p:txBody>
          <a:bodyPr wrap="square" rtlCol="0" anchor="t"/>
          <a:lstStyle/>
          <a:p>
            <a:pPr marL="0" indent="0">
              <a:lnSpc>
                <a:spcPts val="2641"/>
              </a:lnSpc>
              <a:buNone/>
            </a:pPr>
            <a:r>
              <a:rPr lang="en-US" sz="2000" dirty="0">
                <a:solidFill>
                  <a:srgbClr val="C9C2C0"/>
                </a:solidFill>
                <a:latin typeface="Gelasio" pitchFamily="34" charset="0"/>
                <a:ea typeface="Gelasio" pitchFamily="34" charset="-122"/>
                <a:cs typeface="Gelasio" pitchFamily="34" charset="-120"/>
              </a:rPr>
              <a:t>Developing new materials, technologies, and business models to create a circular economy.</a:t>
            </a:r>
            <a:endParaRPr lang="en-US" sz="2000" dirty="0"/>
          </a:p>
        </p:txBody>
      </p:sp>
      <p:sp>
        <p:nvSpPr>
          <p:cNvPr id="13" name="Shape 10"/>
          <p:cNvSpPr/>
          <p:nvPr/>
        </p:nvSpPr>
        <p:spPr>
          <a:xfrm>
            <a:off x="1597581" y="6705838"/>
            <a:ext cx="11435239" cy="937498"/>
          </a:xfrm>
          <a:prstGeom prst="rect">
            <a:avLst/>
          </a:prstGeom>
          <a:solidFill>
            <a:srgbClr val="FFFFFF">
              <a:alpha val="4000"/>
            </a:srgbClr>
          </a:solidFill>
          <a:ln/>
        </p:spPr>
      </p:sp>
      <p:sp>
        <p:nvSpPr>
          <p:cNvPr id="14" name="Text 11"/>
          <p:cNvSpPr/>
          <p:nvPr/>
        </p:nvSpPr>
        <p:spPr>
          <a:xfrm>
            <a:off x="1807131" y="6839188"/>
            <a:ext cx="5294709" cy="335399"/>
          </a:xfrm>
          <a:prstGeom prst="rect">
            <a:avLst/>
          </a:prstGeom>
          <a:noFill/>
          <a:ln/>
        </p:spPr>
        <p:txBody>
          <a:bodyPr wrap="none" rtlCol="0" anchor="t"/>
          <a:lstStyle/>
          <a:p>
            <a:pPr marL="0" indent="0">
              <a:lnSpc>
                <a:spcPts val="2641"/>
              </a:lnSpc>
              <a:buNone/>
            </a:pPr>
            <a:r>
              <a:rPr lang="en-US" sz="2000" dirty="0">
                <a:solidFill>
                  <a:srgbClr val="C9C2C0"/>
                </a:solidFill>
                <a:latin typeface="Gelasio" pitchFamily="34" charset="0"/>
                <a:ea typeface="Gelasio" pitchFamily="34" charset="-122"/>
                <a:cs typeface="Gelasio" pitchFamily="34" charset="-120"/>
              </a:rPr>
              <a:t>Circulate</a:t>
            </a:r>
            <a:endParaRPr lang="en-US" sz="2000" dirty="0"/>
          </a:p>
        </p:txBody>
      </p:sp>
      <p:sp>
        <p:nvSpPr>
          <p:cNvPr id="15" name="Text 12"/>
          <p:cNvSpPr/>
          <p:nvPr/>
        </p:nvSpPr>
        <p:spPr>
          <a:xfrm>
            <a:off x="7528560" y="6839188"/>
            <a:ext cx="5294709" cy="670798"/>
          </a:xfrm>
          <a:prstGeom prst="rect">
            <a:avLst/>
          </a:prstGeom>
          <a:noFill/>
          <a:ln/>
        </p:spPr>
        <p:txBody>
          <a:bodyPr wrap="square" rtlCol="0" anchor="t"/>
          <a:lstStyle/>
          <a:p>
            <a:pPr marL="0" indent="0">
              <a:lnSpc>
                <a:spcPts val="2641"/>
              </a:lnSpc>
              <a:buNone/>
            </a:pPr>
            <a:r>
              <a:rPr lang="en-US" sz="2000" dirty="0">
                <a:solidFill>
                  <a:srgbClr val="C9C2C0"/>
                </a:solidFill>
                <a:latin typeface="Gelasio" pitchFamily="34" charset="0"/>
                <a:ea typeface="Gelasio" pitchFamily="34" charset="-122"/>
                <a:cs typeface="Gelasio" pitchFamily="34" charset="-120"/>
              </a:rPr>
              <a:t>Keeping plastics in use and out of the environment through reuse, repair, and recycling.</a:t>
            </a:r>
            <a:endParaRPr lang="en-US" sz="2000" dirty="0"/>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50</TotalTime>
  <Words>485</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Gelasio</vt:lpstr>
      <vt:lpstr>Gill Sans MT</vt:lpstr>
      <vt:lpstr>Imprint MT Shadow</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Vishnu Vardhan</cp:lastModifiedBy>
  <cp:revision>2</cp:revision>
  <dcterms:created xsi:type="dcterms:W3CDTF">2024-08-01T15:49:18Z</dcterms:created>
  <dcterms:modified xsi:type="dcterms:W3CDTF">2024-08-03T16:11:36Z</dcterms:modified>
</cp:coreProperties>
</file>